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Roboto Medium"/>
      <p:regular r:id="rId20"/>
      <p:bold r:id="rId21"/>
      <p:italic r:id="rId22"/>
      <p:boldItalic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Open Sans SemiBold"/>
      <p:regular r:id="rId28"/>
      <p:bold r:id="rId29"/>
      <p:italic r:id="rId30"/>
      <p:boldItalic r:id="rId31"/>
    </p:embeddedFont>
    <p:embeddedFont>
      <p:font typeface="Open Sans ExtraBold"/>
      <p:bold r:id="rId32"/>
      <p:boldItalic r:id="rId33"/>
    </p:embeddedFont>
    <p:embeddedFont>
      <p:font typeface="Open Sans Medium"/>
      <p:regular r:id="rId34"/>
      <p:bold r:id="rId35"/>
      <p:italic r:id="rId36"/>
      <p:boldItalic r:id="rId37"/>
    </p:embeddedFont>
    <p:embeddedFont>
      <p:font typeface="Open Sans Light"/>
      <p:regular r:id="rId38"/>
      <p:bold r:id="rId39"/>
      <p:italic r:id="rId40"/>
      <p:boldItalic r:id="rId41"/>
    </p:embeddedFont>
    <p:embeddedFont>
      <p:font typeface="Open Sans"/>
      <p:bold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4" roundtripDataSignature="AMtx7mhyP2RWXJDB5pBkFDoTypOG6sq7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Light-italic.fntdata"/><Relationship Id="rId20" Type="http://schemas.openxmlformats.org/officeDocument/2006/relationships/font" Target="fonts/RobotoMedium-regular.fntdata"/><Relationship Id="rId42" Type="http://schemas.openxmlformats.org/officeDocument/2006/relationships/font" Target="fonts/OpenSans-bold.fntdata"/><Relationship Id="rId41" Type="http://schemas.openxmlformats.org/officeDocument/2006/relationships/font" Target="fonts/OpenSansLight-boldItalic.fntdata"/><Relationship Id="rId22" Type="http://schemas.openxmlformats.org/officeDocument/2006/relationships/font" Target="fonts/RobotoMedium-italic.fntdata"/><Relationship Id="rId44" Type="http://customschemas.google.com/relationships/presentationmetadata" Target="metadata"/><Relationship Id="rId21" Type="http://schemas.openxmlformats.org/officeDocument/2006/relationships/font" Target="fonts/RobotoMedium-bold.fntdata"/><Relationship Id="rId43" Type="http://schemas.openxmlformats.org/officeDocument/2006/relationships/font" Target="fonts/OpenSans-boldItalic.fntdata"/><Relationship Id="rId24" Type="http://schemas.openxmlformats.org/officeDocument/2006/relationships/font" Target="fonts/Roboto-regular.fntdata"/><Relationship Id="rId23" Type="http://schemas.openxmlformats.org/officeDocument/2006/relationships/font" Target="fonts/RobotoMedium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OpenSansSemiBold-regular.fntdata"/><Relationship Id="rId27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SemiBold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SemiBold-boldItalic.fntdata"/><Relationship Id="rId30" Type="http://schemas.openxmlformats.org/officeDocument/2006/relationships/font" Target="fonts/OpenSansSemiBold-italic.fntdata"/><Relationship Id="rId11" Type="http://schemas.openxmlformats.org/officeDocument/2006/relationships/slide" Target="slides/slide7.xml"/><Relationship Id="rId33" Type="http://schemas.openxmlformats.org/officeDocument/2006/relationships/font" Target="fonts/OpenSansExtraBold-boldItalic.fntdata"/><Relationship Id="rId10" Type="http://schemas.openxmlformats.org/officeDocument/2006/relationships/slide" Target="slides/slide6.xml"/><Relationship Id="rId32" Type="http://schemas.openxmlformats.org/officeDocument/2006/relationships/font" Target="fonts/OpenSansExtraBold-bold.fntdata"/><Relationship Id="rId13" Type="http://schemas.openxmlformats.org/officeDocument/2006/relationships/slide" Target="slides/slide9.xml"/><Relationship Id="rId35" Type="http://schemas.openxmlformats.org/officeDocument/2006/relationships/font" Target="fonts/OpenSansMedium-bold.fntdata"/><Relationship Id="rId12" Type="http://schemas.openxmlformats.org/officeDocument/2006/relationships/slide" Target="slides/slide8.xml"/><Relationship Id="rId34" Type="http://schemas.openxmlformats.org/officeDocument/2006/relationships/font" Target="fonts/OpenSansMedium-regular.fntdata"/><Relationship Id="rId15" Type="http://schemas.openxmlformats.org/officeDocument/2006/relationships/slide" Target="slides/slide11.xml"/><Relationship Id="rId37" Type="http://schemas.openxmlformats.org/officeDocument/2006/relationships/font" Target="fonts/OpenSansMedium-boldItalic.fntdata"/><Relationship Id="rId14" Type="http://schemas.openxmlformats.org/officeDocument/2006/relationships/slide" Target="slides/slide10.xml"/><Relationship Id="rId36" Type="http://schemas.openxmlformats.org/officeDocument/2006/relationships/font" Target="fonts/OpenSansMedium-italic.fntdata"/><Relationship Id="rId17" Type="http://schemas.openxmlformats.org/officeDocument/2006/relationships/slide" Target="slides/slide13.xml"/><Relationship Id="rId39" Type="http://schemas.openxmlformats.org/officeDocument/2006/relationships/font" Target="fonts/OpenSansLight-bold.fntdata"/><Relationship Id="rId16" Type="http://schemas.openxmlformats.org/officeDocument/2006/relationships/slide" Target="slides/slide12.xml"/><Relationship Id="rId38" Type="http://schemas.openxmlformats.org/officeDocument/2006/relationships/font" Target="fonts/OpenSansLight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 Medium"/>
              <a:buNone/>
              <a:defRPr sz="4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sz="120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" name="Google Shape;30;p2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" name="Google Shape;38;p2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Char char="●"/>
              <a:defRPr b="0" i="0" sz="1800" u="none" cap="none" strike="noStrike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edium"/>
              <a:buChar char="○"/>
              <a:defRPr b="0" i="0" sz="1400" u="none" cap="none" strike="noStrike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g"/><Relationship Id="rId4" Type="http://schemas.openxmlformats.org/officeDocument/2006/relationships/image" Target="../media/image4.png"/><Relationship Id="rId5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Relationship Id="rId6" Type="http://schemas.openxmlformats.org/officeDocument/2006/relationships/image" Target="../media/image34.png"/><Relationship Id="rId7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22.png"/><Relationship Id="rId9" Type="http://schemas.openxmlformats.org/officeDocument/2006/relationships/image" Target="../media/image5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Relationship Id="rId7" Type="http://schemas.openxmlformats.org/officeDocument/2006/relationships/image" Target="../media/image34.png"/><Relationship Id="rId8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38.png"/><Relationship Id="rId11" Type="http://schemas.openxmlformats.org/officeDocument/2006/relationships/hyperlink" Target="https://gusevskoe-steklo.ru/requisites/" TargetMode="External"/><Relationship Id="rId10" Type="http://schemas.openxmlformats.org/officeDocument/2006/relationships/hyperlink" Target="http://gusevskoe-steklo.ru" TargetMode="External"/><Relationship Id="rId9" Type="http://schemas.openxmlformats.org/officeDocument/2006/relationships/hyperlink" Target="mailto:sales@gusevskoe-steklo.ru" TargetMode="External"/><Relationship Id="rId5" Type="http://schemas.openxmlformats.org/officeDocument/2006/relationships/image" Target="../media/image45.png"/><Relationship Id="rId6" Type="http://schemas.openxmlformats.org/officeDocument/2006/relationships/image" Target="../media/image37.png"/><Relationship Id="rId7" Type="http://schemas.openxmlformats.org/officeDocument/2006/relationships/image" Target="../media/image36.png"/><Relationship Id="rId8" Type="http://schemas.openxmlformats.org/officeDocument/2006/relationships/image" Target="../media/image4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jpg"/><Relationship Id="rId4" Type="http://schemas.openxmlformats.org/officeDocument/2006/relationships/image" Target="../media/image44.jpg"/><Relationship Id="rId5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jpg"/><Relationship Id="rId4" Type="http://schemas.openxmlformats.org/officeDocument/2006/relationships/image" Target="../media/image43.png"/><Relationship Id="rId5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4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5" Type="http://schemas.openxmlformats.org/officeDocument/2006/relationships/image" Target="../media/image11.png"/><Relationship Id="rId6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0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jpg"/><Relationship Id="rId4" Type="http://schemas.openxmlformats.org/officeDocument/2006/relationships/image" Target="../media/image20.png"/><Relationship Id="rId5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25.jpg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 b="6109" l="2684" r="1059" t="47670"/>
          <a:stretch/>
        </p:blipFill>
        <p:spPr>
          <a:xfrm>
            <a:off x="507206" y="411956"/>
            <a:ext cx="8120063" cy="2600142"/>
          </a:xfrm>
          <a:custGeom>
            <a:rect b="b" l="l" r="r" t="t"/>
            <a:pathLst>
              <a:path extrusionOk="0" h="2600142" w="8120063">
                <a:moveTo>
                  <a:pt x="433366" y="0"/>
                </a:moveTo>
                <a:lnTo>
                  <a:pt x="7686697" y="0"/>
                </a:lnTo>
                <a:cubicBezTo>
                  <a:pt x="7926038" y="0"/>
                  <a:pt x="8120063" y="194025"/>
                  <a:pt x="8120063" y="433366"/>
                </a:cubicBezTo>
                <a:lnTo>
                  <a:pt x="8120063" y="2166776"/>
                </a:lnTo>
                <a:cubicBezTo>
                  <a:pt x="8120063" y="2406117"/>
                  <a:pt x="7926038" y="2600142"/>
                  <a:pt x="7686697" y="2600142"/>
                </a:cubicBezTo>
                <a:lnTo>
                  <a:pt x="433366" y="2600142"/>
                </a:lnTo>
                <a:cubicBezTo>
                  <a:pt x="194025" y="2600142"/>
                  <a:pt x="0" y="2406117"/>
                  <a:pt x="0" y="2166776"/>
                </a:cubicBezTo>
                <a:lnTo>
                  <a:pt x="0" y="433366"/>
                </a:lnTo>
                <a:cubicBezTo>
                  <a:pt x="0" y="194025"/>
                  <a:pt x="194025" y="0"/>
                  <a:pt x="433366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preencoded.png" id="55" name="Google Shape;5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4219" y="4193381"/>
            <a:ext cx="1543050" cy="5381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" name="Google Shape;5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01873" y="337954"/>
            <a:ext cx="4086225" cy="27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/>
          <p:nvPr/>
        </p:nvSpPr>
        <p:spPr>
          <a:xfrm>
            <a:off x="507206" y="3452446"/>
            <a:ext cx="7567552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-RU" sz="2800" u="none" cap="none" strike="noStrike">
                <a:solidFill>
                  <a:srgbClr val="342D4E"/>
                </a:solidFill>
                <a:latin typeface="Open Sans"/>
                <a:ea typeface="Open Sans"/>
                <a:cs typeface="Open Sans"/>
                <a:sym typeface="Open Sans"/>
              </a:rPr>
              <a:t>Индивидуальное </a:t>
            </a:r>
            <a:br>
              <a:rPr b="1" i="0" lang="ru-RU" sz="2800" u="none" cap="none" strike="noStrike">
                <a:solidFill>
                  <a:srgbClr val="342D4E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ru-RU" sz="2800" u="none" cap="none" strike="noStrike">
                <a:solidFill>
                  <a:srgbClr val="342D4E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</a:t>
            </a:r>
            <a:endParaRPr b="0" i="0" sz="2800" u="none" cap="none" strike="noStrike">
              <a:solidFill>
                <a:srgbClr val="342D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"/>
          <p:cNvSpPr/>
          <p:nvPr/>
        </p:nvSpPr>
        <p:spPr>
          <a:xfrm>
            <a:off x="507206" y="4445794"/>
            <a:ext cx="7562789" cy="285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на поставку эрклеза для габионов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2"/>
          <p:cNvSpPr txBox="1"/>
          <p:nvPr/>
        </p:nvSpPr>
        <p:spPr>
          <a:xfrm>
            <a:off x="417922" y="761138"/>
            <a:ext cx="8026247" cy="842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Roboto"/>
              <a:buNone/>
            </a:pPr>
            <a:r>
              <a:rPr b="0" i="0" lang="ru-RU" sz="2220" u="none" cap="none" strike="noStrike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Вам выгодно и удобно сотрудничать </a:t>
            </a:r>
            <a:br>
              <a:rPr b="0" i="0" lang="ru-RU" sz="222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b="0" i="0" lang="ru-RU" sz="222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с «Гусевским декоративным стеклом»</a:t>
            </a:r>
            <a:endParaRPr/>
          </a:p>
        </p:txBody>
      </p:sp>
      <p:pic>
        <p:nvPicPr>
          <p:cNvPr descr="preencoded.png" id="202" name="Google Shape;20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9111" y="4303773"/>
            <a:ext cx="1226528" cy="42777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2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204" name="Google Shape;204;p12"/>
          <p:cNvSpPr/>
          <p:nvPr/>
        </p:nvSpPr>
        <p:spPr>
          <a:xfrm>
            <a:off x="7246807" y="321941"/>
            <a:ext cx="697451" cy="271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выгода 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5" name="Google Shape;205;p12"/>
          <p:cNvSpPr/>
          <p:nvPr/>
        </p:nvSpPr>
        <p:spPr>
          <a:xfrm>
            <a:off x="7939422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выгода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6" name="Google Shape;206;p12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07" name="Google Shape;207;p12"/>
          <p:cNvSpPr txBox="1"/>
          <p:nvPr>
            <p:ph idx="1" type="body"/>
          </p:nvPr>
        </p:nvSpPr>
        <p:spPr>
          <a:xfrm>
            <a:off x="378361" y="1935210"/>
            <a:ext cx="441012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Прозрачная цена </a:t>
            </a:r>
            <a:br>
              <a:rPr lang="ru-RU" sz="15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ru-RU" sz="15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от производителя без скрытых доплат</a:t>
            </a:r>
            <a:endParaRPr sz="15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08" name="Google Shape;208;p12"/>
          <p:cNvSpPr txBox="1"/>
          <p:nvPr/>
        </p:nvSpPr>
        <p:spPr>
          <a:xfrm>
            <a:off x="4805379" y="1940886"/>
            <a:ext cx="3960259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 Быстрая отгрузка — популярные 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позиции всегда в наличии</a:t>
            </a:r>
            <a:endParaRPr b="0" i="0" sz="1500" u="none" cap="none" strike="noStrike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09" name="Google Shape;209;p12"/>
          <p:cNvSpPr txBox="1"/>
          <p:nvPr/>
        </p:nvSpPr>
        <p:spPr>
          <a:xfrm>
            <a:off x="378385" y="2929368"/>
            <a:ext cx="5324739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Стабильное качество и цвет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за счет отработанных технологий</a:t>
            </a:r>
            <a:endParaRPr b="0" i="0" sz="1500" u="none" cap="none" strike="noStrike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10" name="Google Shape;210;p12"/>
          <p:cNvSpPr txBox="1"/>
          <p:nvPr/>
        </p:nvSpPr>
        <p:spPr>
          <a:xfrm>
            <a:off x="378373" y="3850668"/>
            <a:ext cx="5324739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 Всё можно посмотреть 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на площадке в г. Гусь-Хрустальный</a:t>
            </a:r>
            <a:endParaRPr b="0" i="0" sz="1500" u="none" cap="none" strike="noStrike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11" name="Google Shape;211;p12"/>
          <p:cNvSpPr txBox="1"/>
          <p:nvPr/>
        </p:nvSpPr>
        <p:spPr>
          <a:xfrm>
            <a:off x="4815840" y="2934091"/>
            <a:ext cx="3863337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Опыт поставок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по всей России и СНГ</a:t>
            </a:r>
            <a:endParaRPr/>
          </a:p>
        </p:txBody>
      </p:sp>
      <p:cxnSp>
        <p:nvCxnSpPr>
          <p:cNvPr id="212" name="Google Shape;212;p12"/>
          <p:cNvCxnSpPr/>
          <p:nvPr/>
        </p:nvCxnSpPr>
        <p:spPr>
          <a:xfrm>
            <a:off x="483561" y="2847548"/>
            <a:ext cx="37226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3" name="Google Shape;213;p12"/>
          <p:cNvCxnSpPr/>
          <p:nvPr/>
        </p:nvCxnSpPr>
        <p:spPr>
          <a:xfrm>
            <a:off x="483561" y="3770839"/>
            <a:ext cx="37226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4" name="Google Shape;214;p12"/>
          <p:cNvCxnSpPr/>
          <p:nvPr/>
        </p:nvCxnSpPr>
        <p:spPr>
          <a:xfrm>
            <a:off x="4900491" y="2847548"/>
            <a:ext cx="37226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preencoded.png" id="215" name="Google Shape;215;p12"/>
          <p:cNvSpPr/>
          <p:nvPr/>
        </p:nvSpPr>
        <p:spPr>
          <a:xfrm>
            <a:off x="4907208" y="3057484"/>
            <a:ext cx="184281" cy="184281"/>
          </a:xfrm>
          <a:custGeom>
            <a:rect b="b" l="l" r="r" t="t"/>
            <a:pathLst>
              <a:path extrusionOk="0" h="184281" w="184281">
                <a:moveTo>
                  <a:pt x="92141" y="184282"/>
                </a:moveTo>
                <a:cubicBezTo>
                  <a:pt x="79548" y="184282"/>
                  <a:pt x="67647" y="181863"/>
                  <a:pt x="56436" y="177025"/>
                </a:cubicBezTo>
                <a:cubicBezTo>
                  <a:pt x="45226" y="172188"/>
                  <a:pt x="35436" y="165585"/>
                  <a:pt x="27066" y="157215"/>
                </a:cubicBezTo>
                <a:cubicBezTo>
                  <a:pt x="18697" y="148846"/>
                  <a:pt x="12093" y="139056"/>
                  <a:pt x="7256" y="127845"/>
                </a:cubicBezTo>
                <a:cubicBezTo>
                  <a:pt x="2419" y="116635"/>
                  <a:pt x="0" y="104733"/>
                  <a:pt x="0" y="92141"/>
                </a:cubicBezTo>
                <a:cubicBezTo>
                  <a:pt x="0" y="79395"/>
                  <a:pt x="2419" y="67455"/>
                  <a:pt x="7256" y="56321"/>
                </a:cubicBezTo>
                <a:cubicBezTo>
                  <a:pt x="12093" y="45188"/>
                  <a:pt x="18697" y="35436"/>
                  <a:pt x="27066" y="27066"/>
                </a:cubicBezTo>
                <a:cubicBezTo>
                  <a:pt x="35436" y="18697"/>
                  <a:pt x="45226" y="12093"/>
                  <a:pt x="56436" y="7256"/>
                </a:cubicBezTo>
                <a:cubicBezTo>
                  <a:pt x="67647" y="2419"/>
                  <a:pt x="79548" y="0"/>
                  <a:pt x="92141" y="0"/>
                </a:cubicBezTo>
                <a:cubicBezTo>
                  <a:pt x="104887" y="0"/>
                  <a:pt x="116827" y="2419"/>
                  <a:pt x="127961" y="7256"/>
                </a:cubicBezTo>
                <a:cubicBezTo>
                  <a:pt x="139094" y="12093"/>
                  <a:pt x="148846" y="18697"/>
                  <a:pt x="157215" y="27066"/>
                </a:cubicBezTo>
                <a:cubicBezTo>
                  <a:pt x="165585" y="35436"/>
                  <a:pt x="172188" y="45188"/>
                  <a:pt x="177025" y="56321"/>
                </a:cubicBezTo>
                <a:cubicBezTo>
                  <a:pt x="181863" y="67455"/>
                  <a:pt x="184282" y="79395"/>
                  <a:pt x="184282" y="92141"/>
                </a:cubicBezTo>
                <a:cubicBezTo>
                  <a:pt x="184282" y="104733"/>
                  <a:pt x="181863" y="116635"/>
                  <a:pt x="177025" y="127845"/>
                </a:cubicBezTo>
                <a:cubicBezTo>
                  <a:pt x="172188" y="139056"/>
                  <a:pt x="165585" y="148846"/>
                  <a:pt x="157215" y="157215"/>
                </a:cubicBezTo>
                <a:cubicBezTo>
                  <a:pt x="148846" y="165585"/>
                  <a:pt x="139094" y="172188"/>
                  <a:pt x="127961" y="177025"/>
                </a:cubicBezTo>
                <a:cubicBezTo>
                  <a:pt x="116827" y="181863"/>
                  <a:pt x="104887" y="184282"/>
                  <a:pt x="92141" y="184282"/>
                </a:cubicBezTo>
                <a:close/>
                <a:moveTo>
                  <a:pt x="92141" y="165393"/>
                </a:moveTo>
                <a:cubicBezTo>
                  <a:pt x="96134" y="159864"/>
                  <a:pt x="99589" y="154105"/>
                  <a:pt x="102506" y="148116"/>
                </a:cubicBezTo>
                <a:cubicBezTo>
                  <a:pt x="105424" y="142127"/>
                  <a:pt x="107805" y="135754"/>
                  <a:pt x="109648" y="128997"/>
                </a:cubicBezTo>
                <a:lnTo>
                  <a:pt x="74634" y="128997"/>
                </a:lnTo>
                <a:cubicBezTo>
                  <a:pt x="76477" y="135754"/>
                  <a:pt x="78857" y="142127"/>
                  <a:pt x="81775" y="148116"/>
                </a:cubicBezTo>
                <a:cubicBezTo>
                  <a:pt x="84693" y="154105"/>
                  <a:pt x="88148" y="159864"/>
                  <a:pt x="92141" y="165393"/>
                </a:cubicBezTo>
                <a:close/>
                <a:moveTo>
                  <a:pt x="68184" y="161707"/>
                </a:moveTo>
                <a:cubicBezTo>
                  <a:pt x="65420" y="156639"/>
                  <a:pt x="63001" y="151380"/>
                  <a:pt x="60928" y="145928"/>
                </a:cubicBezTo>
                <a:cubicBezTo>
                  <a:pt x="58855" y="140476"/>
                  <a:pt x="57127" y="134833"/>
                  <a:pt x="55745" y="128997"/>
                </a:cubicBezTo>
                <a:lnTo>
                  <a:pt x="28564" y="128997"/>
                </a:lnTo>
                <a:cubicBezTo>
                  <a:pt x="33017" y="136676"/>
                  <a:pt x="38584" y="143356"/>
                  <a:pt x="45264" y="149038"/>
                </a:cubicBezTo>
                <a:cubicBezTo>
                  <a:pt x="51945" y="154720"/>
                  <a:pt x="59584" y="158943"/>
                  <a:pt x="68184" y="161707"/>
                </a:cubicBezTo>
                <a:close/>
                <a:moveTo>
                  <a:pt x="116097" y="161707"/>
                </a:moveTo>
                <a:cubicBezTo>
                  <a:pt x="124697" y="158943"/>
                  <a:pt x="132337" y="154720"/>
                  <a:pt x="139018" y="149038"/>
                </a:cubicBezTo>
                <a:cubicBezTo>
                  <a:pt x="145698" y="143356"/>
                  <a:pt x="151265" y="136676"/>
                  <a:pt x="155718" y="128997"/>
                </a:cubicBezTo>
                <a:lnTo>
                  <a:pt x="128536" y="128997"/>
                </a:lnTo>
                <a:cubicBezTo>
                  <a:pt x="127154" y="134833"/>
                  <a:pt x="125427" y="140476"/>
                  <a:pt x="123354" y="145928"/>
                </a:cubicBezTo>
                <a:cubicBezTo>
                  <a:pt x="121280" y="151380"/>
                  <a:pt x="118862" y="156639"/>
                  <a:pt x="116097" y="161707"/>
                </a:cubicBezTo>
                <a:close/>
                <a:moveTo>
                  <a:pt x="20732" y="110569"/>
                </a:moveTo>
                <a:lnTo>
                  <a:pt x="52060" y="110569"/>
                </a:lnTo>
                <a:cubicBezTo>
                  <a:pt x="51599" y="107498"/>
                  <a:pt x="51253" y="104465"/>
                  <a:pt x="51023" y="101470"/>
                </a:cubicBezTo>
                <a:cubicBezTo>
                  <a:pt x="50793" y="98476"/>
                  <a:pt x="50677" y="95366"/>
                  <a:pt x="50677" y="92141"/>
                </a:cubicBezTo>
                <a:cubicBezTo>
                  <a:pt x="50677" y="88916"/>
                  <a:pt x="50793" y="85806"/>
                  <a:pt x="51023" y="82812"/>
                </a:cubicBezTo>
                <a:cubicBezTo>
                  <a:pt x="51253" y="79817"/>
                  <a:pt x="51599" y="76784"/>
                  <a:pt x="52060" y="73713"/>
                </a:cubicBezTo>
                <a:lnTo>
                  <a:pt x="20732" y="73713"/>
                </a:lnTo>
                <a:cubicBezTo>
                  <a:pt x="19964" y="76784"/>
                  <a:pt x="19388" y="79817"/>
                  <a:pt x="19004" y="82812"/>
                </a:cubicBezTo>
                <a:cubicBezTo>
                  <a:pt x="18620" y="85806"/>
                  <a:pt x="18428" y="88916"/>
                  <a:pt x="18428" y="92141"/>
                </a:cubicBezTo>
                <a:cubicBezTo>
                  <a:pt x="18428" y="95366"/>
                  <a:pt x="18620" y="98476"/>
                  <a:pt x="19004" y="101470"/>
                </a:cubicBezTo>
                <a:cubicBezTo>
                  <a:pt x="19388" y="104465"/>
                  <a:pt x="19964" y="107498"/>
                  <a:pt x="20732" y="110569"/>
                </a:cubicBezTo>
                <a:close/>
                <a:moveTo>
                  <a:pt x="70488" y="110569"/>
                </a:moveTo>
                <a:lnTo>
                  <a:pt x="113794" y="110569"/>
                </a:lnTo>
                <a:cubicBezTo>
                  <a:pt x="114255" y="107498"/>
                  <a:pt x="114600" y="104465"/>
                  <a:pt x="114830" y="101470"/>
                </a:cubicBezTo>
                <a:cubicBezTo>
                  <a:pt x="115061" y="98476"/>
                  <a:pt x="115176" y="95366"/>
                  <a:pt x="115176" y="92141"/>
                </a:cubicBezTo>
                <a:cubicBezTo>
                  <a:pt x="115176" y="88916"/>
                  <a:pt x="115061" y="85806"/>
                  <a:pt x="114830" y="82812"/>
                </a:cubicBezTo>
                <a:cubicBezTo>
                  <a:pt x="114600" y="79817"/>
                  <a:pt x="114255" y="76784"/>
                  <a:pt x="113794" y="73713"/>
                </a:cubicBezTo>
                <a:lnTo>
                  <a:pt x="70488" y="73713"/>
                </a:lnTo>
                <a:cubicBezTo>
                  <a:pt x="70027" y="76784"/>
                  <a:pt x="69681" y="79817"/>
                  <a:pt x="69451" y="82812"/>
                </a:cubicBezTo>
                <a:cubicBezTo>
                  <a:pt x="69221" y="85806"/>
                  <a:pt x="69106" y="88916"/>
                  <a:pt x="69106" y="92141"/>
                </a:cubicBezTo>
                <a:cubicBezTo>
                  <a:pt x="69106" y="95366"/>
                  <a:pt x="69221" y="98476"/>
                  <a:pt x="69451" y="101470"/>
                </a:cubicBezTo>
                <a:cubicBezTo>
                  <a:pt x="69681" y="104465"/>
                  <a:pt x="70027" y="107498"/>
                  <a:pt x="70488" y="110569"/>
                </a:cubicBezTo>
                <a:close/>
                <a:moveTo>
                  <a:pt x="132222" y="110569"/>
                </a:moveTo>
                <a:lnTo>
                  <a:pt x="163550" y="110569"/>
                </a:lnTo>
                <a:cubicBezTo>
                  <a:pt x="164318" y="107498"/>
                  <a:pt x="164894" y="104465"/>
                  <a:pt x="165278" y="101470"/>
                </a:cubicBezTo>
                <a:cubicBezTo>
                  <a:pt x="165661" y="98476"/>
                  <a:pt x="165854" y="95366"/>
                  <a:pt x="165854" y="92141"/>
                </a:cubicBezTo>
                <a:cubicBezTo>
                  <a:pt x="165854" y="88916"/>
                  <a:pt x="165661" y="85806"/>
                  <a:pt x="165278" y="82812"/>
                </a:cubicBezTo>
                <a:cubicBezTo>
                  <a:pt x="164894" y="79817"/>
                  <a:pt x="164318" y="76784"/>
                  <a:pt x="163550" y="73713"/>
                </a:cubicBezTo>
                <a:lnTo>
                  <a:pt x="132222" y="73713"/>
                </a:lnTo>
                <a:cubicBezTo>
                  <a:pt x="132683" y="76784"/>
                  <a:pt x="133028" y="79817"/>
                  <a:pt x="133259" y="82812"/>
                </a:cubicBezTo>
                <a:cubicBezTo>
                  <a:pt x="133489" y="85806"/>
                  <a:pt x="133604" y="88916"/>
                  <a:pt x="133604" y="92141"/>
                </a:cubicBezTo>
                <a:cubicBezTo>
                  <a:pt x="133604" y="95366"/>
                  <a:pt x="133489" y="98476"/>
                  <a:pt x="133259" y="101470"/>
                </a:cubicBezTo>
                <a:cubicBezTo>
                  <a:pt x="133028" y="104465"/>
                  <a:pt x="132683" y="107498"/>
                  <a:pt x="132222" y="110569"/>
                </a:cubicBezTo>
                <a:close/>
                <a:moveTo>
                  <a:pt x="128536" y="55285"/>
                </a:moveTo>
                <a:lnTo>
                  <a:pt x="155718" y="55285"/>
                </a:lnTo>
                <a:cubicBezTo>
                  <a:pt x="151265" y="47606"/>
                  <a:pt x="145698" y="40926"/>
                  <a:pt x="139018" y="35244"/>
                </a:cubicBezTo>
                <a:cubicBezTo>
                  <a:pt x="132337" y="29562"/>
                  <a:pt x="124697" y="25339"/>
                  <a:pt x="116097" y="22575"/>
                </a:cubicBezTo>
                <a:cubicBezTo>
                  <a:pt x="118862" y="27642"/>
                  <a:pt x="121280" y="32902"/>
                  <a:pt x="123354" y="38354"/>
                </a:cubicBezTo>
                <a:cubicBezTo>
                  <a:pt x="125427" y="43805"/>
                  <a:pt x="127154" y="49449"/>
                  <a:pt x="128536" y="55285"/>
                </a:cubicBezTo>
                <a:close/>
                <a:moveTo>
                  <a:pt x="74634" y="55285"/>
                </a:moveTo>
                <a:lnTo>
                  <a:pt x="109648" y="55285"/>
                </a:lnTo>
                <a:cubicBezTo>
                  <a:pt x="107805" y="48528"/>
                  <a:pt x="105424" y="42154"/>
                  <a:pt x="102506" y="36165"/>
                </a:cubicBezTo>
                <a:cubicBezTo>
                  <a:pt x="99589" y="30176"/>
                  <a:pt x="96134" y="24417"/>
                  <a:pt x="92141" y="18889"/>
                </a:cubicBezTo>
                <a:cubicBezTo>
                  <a:pt x="88148" y="24417"/>
                  <a:pt x="84693" y="30176"/>
                  <a:pt x="81775" y="36165"/>
                </a:cubicBezTo>
                <a:cubicBezTo>
                  <a:pt x="78857" y="42154"/>
                  <a:pt x="76477" y="48528"/>
                  <a:pt x="74634" y="55285"/>
                </a:cubicBezTo>
                <a:close/>
                <a:moveTo>
                  <a:pt x="28564" y="55285"/>
                </a:moveTo>
                <a:lnTo>
                  <a:pt x="55745" y="55285"/>
                </a:lnTo>
                <a:cubicBezTo>
                  <a:pt x="57127" y="49449"/>
                  <a:pt x="58855" y="43805"/>
                  <a:pt x="60928" y="38354"/>
                </a:cubicBezTo>
                <a:cubicBezTo>
                  <a:pt x="63001" y="32902"/>
                  <a:pt x="65420" y="27642"/>
                  <a:pt x="68184" y="22575"/>
                </a:cubicBezTo>
                <a:cubicBezTo>
                  <a:pt x="59584" y="25339"/>
                  <a:pt x="51945" y="29562"/>
                  <a:pt x="45264" y="35244"/>
                </a:cubicBezTo>
                <a:cubicBezTo>
                  <a:pt x="38584" y="40926"/>
                  <a:pt x="33017" y="47606"/>
                  <a:pt x="28564" y="55285"/>
                </a:cubicBezTo>
                <a:close/>
              </a:path>
            </a:pathLst>
          </a:custGeom>
          <a:solidFill>
            <a:srgbClr val="2F2B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16" name="Google Shape;21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0491" y="2060197"/>
            <a:ext cx="221138" cy="221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7" name="Google Shape;217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3561" y="3955541"/>
            <a:ext cx="221138" cy="221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8" name="Google Shape;218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1928" y="3061577"/>
            <a:ext cx="184281" cy="1842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9" name="Google Shape;219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1928" y="2033675"/>
            <a:ext cx="221138" cy="221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3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225" name="Google Shape;225;p13"/>
          <p:cNvSpPr/>
          <p:nvPr/>
        </p:nvSpPr>
        <p:spPr>
          <a:xfrm>
            <a:off x="6760601" y="321941"/>
            <a:ext cx="697451" cy="271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выгода 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" name="Google Shape;226;p13"/>
          <p:cNvSpPr/>
          <p:nvPr/>
        </p:nvSpPr>
        <p:spPr>
          <a:xfrm>
            <a:off x="7391400" y="338700"/>
            <a:ext cx="143724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оформление заказа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27" name="Google Shape;22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9111" y="4303773"/>
            <a:ext cx="1226528" cy="42777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3"/>
          <p:cNvSpPr txBox="1"/>
          <p:nvPr/>
        </p:nvSpPr>
        <p:spPr>
          <a:xfrm>
            <a:off x="417922" y="761138"/>
            <a:ext cx="8026247" cy="842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Roboto"/>
              <a:buNone/>
            </a:pPr>
            <a:r>
              <a:rPr b="0" i="0" lang="ru-RU" sz="2220" u="none" cap="none" strike="noStrike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Вам выгодно и удобно сотрудничать </a:t>
            </a:r>
            <a:br>
              <a:rPr b="0" i="0" lang="ru-RU" sz="222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b="0" i="0" lang="ru-RU" sz="222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с «Гусевским декоративным стеклом»</a:t>
            </a:r>
            <a:endParaRPr/>
          </a:p>
        </p:txBody>
      </p:sp>
      <p:sp>
        <p:nvSpPr>
          <p:cNvPr id="229" name="Google Shape;229;p13"/>
          <p:cNvSpPr txBox="1"/>
          <p:nvPr/>
        </p:nvSpPr>
        <p:spPr>
          <a:xfrm>
            <a:off x="4805379" y="3778079"/>
            <a:ext cx="3960259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 Быстрая отгрузка — популярные 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позиции всегда в наличии</a:t>
            </a:r>
            <a:endParaRPr/>
          </a:p>
        </p:txBody>
      </p:sp>
      <p:sp>
        <p:nvSpPr>
          <p:cNvPr id="230" name="Google Shape;230;p13"/>
          <p:cNvSpPr txBox="1"/>
          <p:nvPr/>
        </p:nvSpPr>
        <p:spPr>
          <a:xfrm>
            <a:off x="420808" y="2803030"/>
            <a:ext cx="3863337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Опыт поставок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по всей России и СНГ</a:t>
            </a:r>
            <a:endParaRPr/>
          </a:p>
        </p:txBody>
      </p:sp>
      <p:cxnSp>
        <p:nvCxnSpPr>
          <p:cNvPr id="231" name="Google Shape;231;p13"/>
          <p:cNvCxnSpPr/>
          <p:nvPr/>
        </p:nvCxnSpPr>
        <p:spPr>
          <a:xfrm>
            <a:off x="483561" y="2658765"/>
            <a:ext cx="37226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2" name="Google Shape;232;p13"/>
          <p:cNvCxnSpPr/>
          <p:nvPr/>
        </p:nvCxnSpPr>
        <p:spPr>
          <a:xfrm>
            <a:off x="483561" y="3661885"/>
            <a:ext cx="37226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3" name="Google Shape;233;p13"/>
          <p:cNvCxnSpPr/>
          <p:nvPr/>
        </p:nvCxnSpPr>
        <p:spPr>
          <a:xfrm>
            <a:off x="4900491" y="2658765"/>
            <a:ext cx="37226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reencoded.png" id="234" name="Google Shape;23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748" y="2916665"/>
            <a:ext cx="221138" cy="221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5" name="Google Shape;235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00491" y="3908190"/>
            <a:ext cx="221138" cy="22113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3"/>
          <p:cNvSpPr txBox="1"/>
          <p:nvPr/>
        </p:nvSpPr>
        <p:spPr>
          <a:xfrm>
            <a:off x="4805379" y="1814351"/>
            <a:ext cx="5324739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Стабильное качество и цвет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за счет отработанных технологий</a:t>
            </a:r>
            <a:endParaRPr b="0" i="0" sz="1500" u="none" cap="none" strike="noStrike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37" name="Google Shape;237;p13"/>
          <p:cNvSpPr txBox="1"/>
          <p:nvPr/>
        </p:nvSpPr>
        <p:spPr>
          <a:xfrm>
            <a:off x="4805379" y="2803030"/>
            <a:ext cx="5324739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 Всё можно посмотреть 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на площадке в г. Гусь-Хрустальный</a:t>
            </a:r>
            <a:endParaRPr/>
          </a:p>
        </p:txBody>
      </p:sp>
      <p:pic>
        <p:nvPicPr>
          <p:cNvPr descr="preencoded.png" id="238" name="Google Shape;238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26443" y="2916665"/>
            <a:ext cx="221138" cy="221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9" name="Google Shape;239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17626" y="1937935"/>
            <a:ext cx="184281" cy="184281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3"/>
          <p:cNvSpPr txBox="1"/>
          <p:nvPr/>
        </p:nvSpPr>
        <p:spPr>
          <a:xfrm>
            <a:off x="378385" y="1806420"/>
            <a:ext cx="441012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Индивидуальные условия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для постоянных клиентов</a:t>
            </a:r>
            <a:endParaRPr/>
          </a:p>
        </p:txBody>
      </p:sp>
      <p:sp>
        <p:nvSpPr>
          <p:cNvPr id="241" name="Google Shape;241;p13"/>
          <p:cNvSpPr txBox="1"/>
          <p:nvPr/>
        </p:nvSpPr>
        <p:spPr>
          <a:xfrm>
            <a:off x="423951" y="3791848"/>
            <a:ext cx="441012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Прозрачная цена 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от производителя без скрытых доплат</a:t>
            </a:r>
            <a:endParaRPr/>
          </a:p>
        </p:txBody>
      </p:sp>
      <p:pic>
        <p:nvPicPr>
          <p:cNvPr descr="preencoded.png" id="242" name="Google Shape;242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7518" y="3908190"/>
            <a:ext cx="221138" cy="2211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p13"/>
          <p:cNvCxnSpPr/>
          <p:nvPr/>
        </p:nvCxnSpPr>
        <p:spPr>
          <a:xfrm>
            <a:off x="4900491" y="3661885"/>
            <a:ext cx="37226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reencoded.png" id="244" name="Google Shape;244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61280" y="1865951"/>
            <a:ext cx="253606" cy="2536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Google Shape;245;p13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251" name="Google Shape;251;p14"/>
          <p:cNvSpPr/>
          <p:nvPr/>
        </p:nvSpPr>
        <p:spPr>
          <a:xfrm>
            <a:off x="6645501" y="321188"/>
            <a:ext cx="130738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оформление заказа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2" name="Google Shape;252;p14"/>
          <p:cNvSpPr/>
          <p:nvPr/>
        </p:nvSpPr>
        <p:spPr>
          <a:xfrm>
            <a:off x="7876421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контакты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53" name="Google Shape;25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9111" y="4303773"/>
            <a:ext cx="1226528" cy="4277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4" name="Google Shape;25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710" y="1474307"/>
            <a:ext cx="1843285" cy="2716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5" name="Google Shape;25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90196" y="1474307"/>
            <a:ext cx="1848060" cy="2716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6" name="Google Shape;25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59457" y="1474307"/>
            <a:ext cx="1848060" cy="2716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7" name="Google Shape;25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05350" y="1474307"/>
            <a:ext cx="1843285" cy="271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4"/>
          <p:cNvSpPr/>
          <p:nvPr/>
        </p:nvSpPr>
        <p:spPr>
          <a:xfrm>
            <a:off x="1082320" y="1598467"/>
            <a:ext cx="530064" cy="97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ru-RU" sz="6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0" i="0" sz="6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4"/>
          <p:cNvSpPr/>
          <p:nvPr/>
        </p:nvSpPr>
        <p:spPr>
          <a:xfrm>
            <a:off x="3249194" y="1598467"/>
            <a:ext cx="530064" cy="97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ru-RU" sz="6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0" i="0" sz="6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4"/>
          <p:cNvSpPr/>
          <p:nvPr/>
        </p:nvSpPr>
        <p:spPr>
          <a:xfrm>
            <a:off x="5418455" y="1598467"/>
            <a:ext cx="530064" cy="97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ru-RU" sz="6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0" i="0" sz="6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4"/>
          <p:cNvSpPr/>
          <p:nvPr/>
        </p:nvSpPr>
        <p:spPr>
          <a:xfrm>
            <a:off x="7561960" y="1598467"/>
            <a:ext cx="530064" cy="97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ru-RU" sz="6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0" i="0" sz="6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4"/>
          <p:cNvSpPr/>
          <p:nvPr/>
        </p:nvSpPr>
        <p:spPr>
          <a:xfrm>
            <a:off x="487790" y="2856854"/>
            <a:ext cx="1719124" cy="51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u-RU" sz="13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Подтверждаете цвет, объем заказа и упаковку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4"/>
          <p:cNvSpPr/>
          <p:nvPr/>
        </p:nvSpPr>
        <p:spPr>
          <a:xfrm>
            <a:off x="2759721" y="2995337"/>
            <a:ext cx="1509010" cy="51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u-RU" sz="13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Получаете </a:t>
            </a:r>
            <a:br>
              <a:rPr b="1" i="0" lang="ru-RU" sz="13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ru-RU" sz="13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счет на оплату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4"/>
          <p:cNvSpPr/>
          <p:nvPr/>
        </p:nvSpPr>
        <p:spPr>
          <a:xfrm>
            <a:off x="4928982" y="2856854"/>
            <a:ext cx="1509010" cy="51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u-RU" sz="13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После оплаты резервируем товар,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4"/>
          <p:cNvSpPr/>
          <p:nvPr/>
        </p:nvSpPr>
        <p:spPr>
          <a:xfrm>
            <a:off x="7072487" y="2856854"/>
            <a:ext cx="1509010" cy="51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u-RU" sz="13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В день отправки присылаем фото/видео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4"/>
          <p:cNvSpPr/>
          <p:nvPr/>
        </p:nvSpPr>
        <p:spPr>
          <a:xfrm>
            <a:off x="639129" y="3527790"/>
            <a:ext cx="1416446" cy="415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ru-RU" sz="10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в ответном сообщении на это предложение</a:t>
            </a:r>
            <a:endParaRPr b="0" i="0" sz="1050" u="none" cap="none" strike="noStrike">
              <a:solidFill>
                <a:srgbClr val="BFBFB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7" name="Google Shape;267;p14"/>
          <p:cNvSpPr/>
          <p:nvPr/>
        </p:nvSpPr>
        <p:spPr>
          <a:xfrm>
            <a:off x="2806003" y="3527790"/>
            <a:ext cx="1416446" cy="415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ru-RU" sz="10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согласованной суммы</a:t>
            </a:r>
            <a:br>
              <a:rPr b="0" i="0" lang="ru-RU" sz="10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1050" u="none" cap="none" strike="noStrike">
              <a:solidFill>
                <a:srgbClr val="BFBFB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8" name="Google Shape;268;p14"/>
          <p:cNvSpPr/>
          <p:nvPr/>
        </p:nvSpPr>
        <p:spPr>
          <a:xfrm>
            <a:off x="4957634" y="3527790"/>
            <a:ext cx="1451706" cy="5539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ru-RU" sz="10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пакуем и отправляем согласованным способом</a:t>
            </a:r>
            <a:br>
              <a:rPr b="0" i="0" lang="ru-RU" sz="10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1050" u="none" cap="none" strike="noStrike">
              <a:solidFill>
                <a:srgbClr val="BFBFB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9" name="Google Shape;269;p14"/>
          <p:cNvSpPr/>
          <p:nvPr/>
        </p:nvSpPr>
        <p:spPr>
          <a:xfrm>
            <a:off x="7228216" y="3527790"/>
            <a:ext cx="1197552" cy="415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ru-RU" sz="10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вашей партии и все документы</a:t>
            </a:r>
            <a:br>
              <a:rPr b="0" i="0" lang="ru-RU" sz="10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1050" u="none" cap="none" strike="noStrike">
              <a:solidFill>
                <a:srgbClr val="BFBFB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" name="Google Shape;270;p14"/>
          <p:cNvSpPr txBox="1"/>
          <p:nvPr/>
        </p:nvSpPr>
        <p:spPr>
          <a:xfrm>
            <a:off x="417922" y="761138"/>
            <a:ext cx="8026247" cy="842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Roboto"/>
              <a:buNone/>
            </a:pPr>
            <a:r>
              <a:rPr b="0" i="0" lang="ru-RU" sz="2220" u="none" cap="none" strike="noStrike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Оформить и получить заказ легко</a:t>
            </a:r>
            <a:endParaRPr/>
          </a:p>
        </p:txBody>
      </p:sp>
      <p:cxnSp>
        <p:nvCxnSpPr>
          <p:cNvPr id="271" name="Google Shape;271;p14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72" name="Google Shape;272;p14"/>
          <p:cNvCxnSpPr/>
          <p:nvPr/>
        </p:nvCxnSpPr>
        <p:spPr>
          <a:xfrm>
            <a:off x="639129" y="2665534"/>
            <a:ext cx="1416446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3" name="Google Shape;273;p14"/>
          <p:cNvCxnSpPr/>
          <p:nvPr/>
        </p:nvCxnSpPr>
        <p:spPr>
          <a:xfrm>
            <a:off x="2806003" y="2665534"/>
            <a:ext cx="1416446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4" name="Google Shape;274;p14"/>
          <p:cNvCxnSpPr/>
          <p:nvPr/>
        </p:nvCxnSpPr>
        <p:spPr>
          <a:xfrm>
            <a:off x="4957634" y="2665534"/>
            <a:ext cx="1416446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5" name="Google Shape;275;p14"/>
          <p:cNvCxnSpPr/>
          <p:nvPr/>
        </p:nvCxnSpPr>
        <p:spPr>
          <a:xfrm>
            <a:off x="7072487" y="2665534"/>
            <a:ext cx="1416446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5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281" name="Google Shape;281;p15"/>
          <p:cNvSpPr/>
          <p:nvPr/>
        </p:nvSpPr>
        <p:spPr>
          <a:xfrm>
            <a:off x="7060284" y="327273"/>
            <a:ext cx="213402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контакты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2" name="Google Shape;282;p15"/>
          <p:cNvSpPr/>
          <p:nvPr/>
        </p:nvSpPr>
        <p:spPr>
          <a:xfrm>
            <a:off x="7755420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вау-объект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83" name="Google Shape;28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9111" y="4303773"/>
            <a:ext cx="1226528" cy="4277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4" name="Google Shape;28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6377" y="3479576"/>
            <a:ext cx="402285" cy="4022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5" name="Google Shape;28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668" y="3537630"/>
            <a:ext cx="382905" cy="3829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6" name="Google Shape;286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06377" y="2828392"/>
            <a:ext cx="402285" cy="4022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7" name="Google Shape;287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29321" y="2176829"/>
            <a:ext cx="402285" cy="4022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8" name="Google Shape;288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45049" y="2176831"/>
            <a:ext cx="377142" cy="370856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5"/>
          <p:cNvSpPr/>
          <p:nvPr/>
        </p:nvSpPr>
        <p:spPr>
          <a:xfrm>
            <a:off x="419668" y="985406"/>
            <a:ext cx="7491670" cy="942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20"/>
              <a:buFont typeface="Arial"/>
              <a:buNone/>
            </a:pPr>
            <a:r>
              <a:rPr b="0" i="0" lang="ru-RU" sz="2220" u="none" cap="none" strike="noStrike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Предложение действует</a:t>
            </a:r>
            <a:r>
              <a:rPr b="0" i="0" lang="ru-RU" sz="2220" u="none" cap="none" strike="noStrike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b="0" i="0" lang="ru-RU" sz="222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в течение 3-х дней, </a:t>
            </a:r>
            <a:br>
              <a:rPr b="0" i="0" lang="ru-RU" sz="222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b="0" i="0" lang="ru-RU" sz="222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до {дата+3}</a:t>
            </a:r>
            <a:endParaRPr/>
          </a:p>
        </p:txBody>
      </p:sp>
      <p:sp>
        <p:nvSpPr>
          <p:cNvPr id="290" name="Google Shape;290;p15"/>
          <p:cNvSpPr/>
          <p:nvPr/>
        </p:nvSpPr>
        <p:spPr>
          <a:xfrm>
            <a:off x="419668" y="4376037"/>
            <a:ext cx="5889692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20"/>
              <a:buFont typeface="Arial"/>
              <a:buNone/>
            </a:pPr>
            <a:r>
              <a:rPr b="0" i="0" lang="ru-RU" sz="2220" u="none" cap="none" strike="noStrike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Ждем ваш ответ!</a:t>
            </a:r>
            <a:endParaRPr b="0" i="0" sz="222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5"/>
          <p:cNvSpPr/>
          <p:nvPr/>
        </p:nvSpPr>
        <p:spPr>
          <a:xfrm>
            <a:off x="419669" y="2061003"/>
            <a:ext cx="2158933" cy="4588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Офис и склад</a:t>
            </a:r>
            <a:endParaRPr b="0" i="0" sz="15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2" name="Google Shape;292;p15"/>
          <p:cNvSpPr/>
          <p:nvPr/>
        </p:nvSpPr>
        <p:spPr>
          <a:xfrm>
            <a:off x="5163628" y="2876018"/>
            <a:ext cx="3127434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sng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sales@gusevskoe-steklo.ru</a:t>
            </a:r>
            <a:endParaRPr b="0" i="0" sz="15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3" name="Google Shape;293;p15"/>
          <p:cNvSpPr/>
          <p:nvPr/>
        </p:nvSpPr>
        <p:spPr>
          <a:xfrm>
            <a:off x="5163628" y="3517677"/>
            <a:ext cx="3127434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sng" cap="none" strike="noStrik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10"/>
              </a:rPr>
              <a:t>gusevskoe-steklo.ru</a:t>
            </a:r>
            <a:endParaRPr b="0" i="0" sz="15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4" name="Google Shape;294;p15"/>
          <p:cNvSpPr/>
          <p:nvPr/>
        </p:nvSpPr>
        <p:spPr>
          <a:xfrm>
            <a:off x="1000696" y="3621775"/>
            <a:ext cx="25155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sng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Реквизиты</a:t>
            </a:r>
            <a:endParaRPr b="0" i="0" sz="15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5" name="Google Shape;295;p15"/>
          <p:cNvSpPr/>
          <p:nvPr/>
        </p:nvSpPr>
        <p:spPr>
          <a:xfrm>
            <a:off x="5345000" y="2274163"/>
            <a:ext cx="31314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507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+7 (920) 911-75-91</a:t>
            </a:r>
            <a:endParaRPr b="0" i="0" sz="15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" name="Google Shape;296;p15"/>
          <p:cNvSpPr/>
          <p:nvPr/>
        </p:nvSpPr>
        <p:spPr>
          <a:xfrm>
            <a:off x="419669" y="2375336"/>
            <a:ext cx="7743825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Владимирская область, 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г. Гусь-Хрустальный, 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ул. Суловская, 6</a:t>
            </a:r>
            <a:endParaRPr b="0" i="0" sz="15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7" name="Google Shape;297;p15"/>
          <p:cNvCxnSpPr/>
          <p:nvPr/>
        </p:nvCxnSpPr>
        <p:spPr>
          <a:xfrm>
            <a:off x="419668" y="1874993"/>
            <a:ext cx="8252618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8" name="Google Shape;298;p15"/>
          <p:cNvCxnSpPr/>
          <p:nvPr/>
        </p:nvCxnSpPr>
        <p:spPr>
          <a:xfrm>
            <a:off x="419668" y="4098026"/>
            <a:ext cx="8252618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9" name="Google Shape;299;p15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16"/>
          <p:cNvPicPr preferRelativeResize="0"/>
          <p:nvPr/>
        </p:nvPicPr>
        <p:blipFill rotWithShape="1">
          <a:blip r:embed="rId3">
            <a:alphaModFix/>
          </a:blip>
          <a:srcRect b="12160" l="573" r="4316" t="23557"/>
          <a:stretch/>
        </p:blipFill>
        <p:spPr>
          <a:xfrm>
            <a:off x="4289572" y="761139"/>
            <a:ext cx="4533186" cy="2396683"/>
          </a:xfrm>
          <a:custGeom>
            <a:rect b="b" l="l" r="r" t="t"/>
            <a:pathLst>
              <a:path extrusionOk="0" h="2396683" w="4533186">
                <a:moveTo>
                  <a:pt x="399455" y="0"/>
                </a:moveTo>
                <a:lnTo>
                  <a:pt x="4133731" y="0"/>
                </a:lnTo>
                <a:cubicBezTo>
                  <a:pt x="4354344" y="0"/>
                  <a:pt x="4533186" y="178842"/>
                  <a:pt x="4533186" y="399455"/>
                </a:cubicBezTo>
                <a:lnTo>
                  <a:pt x="4533186" y="1997228"/>
                </a:lnTo>
                <a:cubicBezTo>
                  <a:pt x="4533186" y="2217841"/>
                  <a:pt x="4354344" y="2396683"/>
                  <a:pt x="4133731" y="2396683"/>
                </a:cubicBezTo>
                <a:lnTo>
                  <a:pt x="399455" y="2396683"/>
                </a:lnTo>
                <a:cubicBezTo>
                  <a:pt x="178842" y="2396683"/>
                  <a:pt x="0" y="2217841"/>
                  <a:pt x="0" y="1997228"/>
                </a:cubicBezTo>
                <a:lnTo>
                  <a:pt x="0" y="399455"/>
                </a:lnTo>
                <a:cubicBezTo>
                  <a:pt x="0" y="178842"/>
                  <a:pt x="178842" y="0"/>
                  <a:pt x="399455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305" name="Google Shape;305;p16"/>
          <p:cNvPicPr preferRelativeResize="0"/>
          <p:nvPr/>
        </p:nvPicPr>
        <p:blipFill rotWithShape="1">
          <a:blip r:embed="rId4">
            <a:alphaModFix/>
          </a:blip>
          <a:srcRect b="4268" l="497" r="3088" t="10852"/>
          <a:stretch/>
        </p:blipFill>
        <p:spPr>
          <a:xfrm>
            <a:off x="422601" y="2465803"/>
            <a:ext cx="3570264" cy="2094622"/>
          </a:xfrm>
          <a:custGeom>
            <a:rect b="b" l="l" r="r" t="t"/>
            <a:pathLst>
              <a:path extrusionOk="0" h="2094622" w="3570264">
                <a:moveTo>
                  <a:pt x="349111" y="0"/>
                </a:moveTo>
                <a:lnTo>
                  <a:pt x="3221153" y="0"/>
                </a:lnTo>
                <a:cubicBezTo>
                  <a:pt x="3413962" y="0"/>
                  <a:pt x="3570264" y="156302"/>
                  <a:pt x="3570264" y="349111"/>
                </a:cubicBezTo>
                <a:lnTo>
                  <a:pt x="3570264" y="1745511"/>
                </a:lnTo>
                <a:cubicBezTo>
                  <a:pt x="3570264" y="1938320"/>
                  <a:pt x="3413962" y="2094622"/>
                  <a:pt x="3221153" y="2094622"/>
                </a:cubicBezTo>
                <a:lnTo>
                  <a:pt x="349111" y="2094622"/>
                </a:lnTo>
                <a:cubicBezTo>
                  <a:pt x="156302" y="2094622"/>
                  <a:pt x="0" y="1938320"/>
                  <a:pt x="0" y="1745511"/>
                </a:cubicBezTo>
                <a:lnTo>
                  <a:pt x="0" y="349111"/>
                </a:lnTo>
                <a:cubicBezTo>
                  <a:pt x="0" y="156302"/>
                  <a:pt x="156302" y="0"/>
                  <a:pt x="34911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06" name="Google Shape;306;p16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307" name="Google Shape;307;p16"/>
          <p:cNvSpPr/>
          <p:nvPr/>
        </p:nvSpPr>
        <p:spPr>
          <a:xfrm>
            <a:off x="6937454" y="338700"/>
            <a:ext cx="213402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вау-объект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8" name="Google Shape;308;p16"/>
          <p:cNvSpPr/>
          <p:nvPr/>
        </p:nvSpPr>
        <p:spPr>
          <a:xfrm>
            <a:off x="7748160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заключение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6"/>
          <p:cNvSpPr/>
          <p:nvPr/>
        </p:nvSpPr>
        <p:spPr>
          <a:xfrm>
            <a:off x="459712" y="792087"/>
            <a:ext cx="3533153" cy="1426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ru-RU" sz="22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Вы можете выбрать обычный камень</a:t>
            </a:r>
            <a:br>
              <a:rPr b="0" i="0" lang="ru-RU" sz="22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b="0" i="0" lang="ru-RU" sz="22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и получить обычный результат</a:t>
            </a:r>
            <a:endParaRPr/>
          </a:p>
        </p:txBody>
      </p:sp>
      <p:sp>
        <p:nvSpPr>
          <p:cNvPr id="310" name="Google Shape;310;p16"/>
          <p:cNvSpPr/>
          <p:nvPr/>
        </p:nvSpPr>
        <p:spPr>
          <a:xfrm>
            <a:off x="4440395" y="3490831"/>
            <a:ext cx="4382363" cy="10695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ru-RU" sz="2200" u="none" cap="none" strike="noStrike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А можете создать </a:t>
            </a:r>
            <a:br>
              <a:rPr b="0" i="0" lang="ru-RU" sz="2200" u="none" cap="none" strike="noStrike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</a:br>
            <a:r>
              <a:rPr b="0" i="0" lang="ru-RU" sz="2200" u="none" cap="none" strike="noStrike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вау-объект,</a:t>
            </a:r>
            <a:r>
              <a:rPr b="0" i="0" lang="ru-RU" sz="22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ru-RU" sz="22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как в журналах </a:t>
            </a:r>
            <a:br>
              <a:rPr b="0" i="0" lang="ru-RU" sz="22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b="0" i="0" lang="ru-RU" sz="22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по ландшафтному дизайну</a:t>
            </a:r>
            <a:endParaRPr/>
          </a:p>
        </p:txBody>
      </p:sp>
      <p:sp>
        <p:nvSpPr>
          <p:cNvPr id="311" name="Google Shape;311;p16"/>
          <p:cNvSpPr/>
          <p:nvPr/>
        </p:nvSpPr>
        <p:spPr>
          <a:xfrm>
            <a:off x="3424403" y="2202755"/>
            <a:ext cx="1135380" cy="113538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74141" y="2351721"/>
            <a:ext cx="837447" cy="8374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" name="Google Shape;313;p16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17"/>
          <p:cNvPicPr preferRelativeResize="0"/>
          <p:nvPr/>
        </p:nvPicPr>
        <p:blipFill rotWithShape="1">
          <a:blip r:embed="rId3">
            <a:alphaModFix/>
          </a:blip>
          <a:srcRect b="2912" l="4094" r="7581" t="2912"/>
          <a:stretch/>
        </p:blipFill>
        <p:spPr>
          <a:xfrm>
            <a:off x="378361" y="1712613"/>
            <a:ext cx="2819794" cy="3006654"/>
          </a:xfrm>
          <a:custGeom>
            <a:rect b="b" l="l" r="r" t="t"/>
            <a:pathLst>
              <a:path extrusionOk="0" h="3006654" w="2819794">
                <a:moveTo>
                  <a:pt x="245858" y="0"/>
                </a:moveTo>
                <a:lnTo>
                  <a:pt x="2573936" y="0"/>
                </a:lnTo>
                <a:cubicBezTo>
                  <a:pt x="2709720" y="0"/>
                  <a:pt x="2819794" y="110074"/>
                  <a:pt x="2819794" y="245858"/>
                </a:cubicBezTo>
                <a:lnTo>
                  <a:pt x="2819794" y="2760796"/>
                </a:lnTo>
                <a:cubicBezTo>
                  <a:pt x="2819794" y="2896580"/>
                  <a:pt x="2709720" y="3006654"/>
                  <a:pt x="2573936" y="3006654"/>
                </a:cubicBezTo>
                <a:lnTo>
                  <a:pt x="245858" y="3006654"/>
                </a:lnTo>
                <a:cubicBezTo>
                  <a:pt x="110074" y="3006654"/>
                  <a:pt x="0" y="2896580"/>
                  <a:pt x="0" y="2760796"/>
                </a:cubicBezTo>
                <a:lnTo>
                  <a:pt x="0" y="245858"/>
                </a:lnTo>
                <a:cubicBezTo>
                  <a:pt x="0" y="110074"/>
                  <a:pt x="110074" y="0"/>
                  <a:pt x="24585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19" name="Google Shape;319;p17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320" name="Google Shape;320;p17"/>
          <p:cNvSpPr/>
          <p:nvPr/>
        </p:nvSpPr>
        <p:spPr>
          <a:xfrm>
            <a:off x="6587370" y="338700"/>
            <a:ext cx="213402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заключение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preencoded.png" id="321" name="Google Shape;32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8064" y="1712612"/>
            <a:ext cx="5213510" cy="300665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7"/>
          <p:cNvSpPr/>
          <p:nvPr/>
        </p:nvSpPr>
        <p:spPr>
          <a:xfrm>
            <a:off x="378361" y="792785"/>
            <a:ext cx="4369277" cy="710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ru-RU" sz="22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Давайте и у вас создадим </a:t>
            </a:r>
            <a:br>
              <a:rPr b="0" i="0" lang="ru-RU" sz="2200" u="none" cap="none" strike="noStrike">
                <a:solidFill>
                  <a:srgbClr val="2F2B4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2200" u="none" cap="none" strike="noStrike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впечатляющий объект</a:t>
            </a:r>
            <a:endParaRPr b="0" i="0" sz="22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7"/>
          <p:cNvSpPr/>
          <p:nvPr/>
        </p:nvSpPr>
        <p:spPr>
          <a:xfrm>
            <a:off x="2800420" y="2608644"/>
            <a:ext cx="1135380" cy="113538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4" name="Google Shape;32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50158" y="2757610"/>
            <a:ext cx="837447" cy="837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/>
          <p:nvPr>
            <p:ph type="title"/>
          </p:nvPr>
        </p:nvSpPr>
        <p:spPr>
          <a:xfrm>
            <a:off x="314075" y="928263"/>
            <a:ext cx="5944318" cy="1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-RU" sz="2000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Мы — единственный производитель </a:t>
            </a:r>
            <a:br>
              <a:rPr lang="ru-RU" sz="20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ru-RU" sz="2000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кускового декоративного стекла </a:t>
            </a:r>
            <a:br>
              <a:rPr lang="ru-RU" sz="2000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lang="ru-RU" sz="2000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в России и СНГ с 2018 года</a:t>
            </a:r>
            <a:endParaRPr sz="2000">
              <a:solidFill>
                <a:srgbClr val="2F2B4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65" name="Google Shape;65;p2"/>
          <p:cNvSpPr/>
          <p:nvPr/>
        </p:nvSpPr>
        <p:spPr>
          <a:xfrm>
            <a:off x="5903039" y="319022"/>
            <a:ext cx="213402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единственный производитель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7668912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наши плюсы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" name="Google Shape;67;p2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8" name="Google Shape;68;p2"/>
          <p:cNvSpPr txBox="1"/>
          <p:nvPr/>
        </p:nvSpPr>
        <p:spPr>
          <a:xfrm>
            <a:off x="744068" y="2193727"/>
            <a:ext cx="4981956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7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Доступные цены — </a:t>
            </a:r>
            <a:br>
              <a:rPr b="0" i="0" lang="ru-RU" sz="17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-RU" sz="17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работаем без посредников       </a:t>
            </a:r>
            <a:endParaRPr b="0" i="0" sz="1700" u="none" cap="none" strike="noStrike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9" name="Google Shape;69;p2"/>
          <p:cNvSpPr txBox="1"/>
          <p:nvPr/>
        </p:nvSpPr>
        <p:spPr>
          <a:xfrm>
            <a:off x="744068" y="3112069"/>
            <a:ext cx="3527398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7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Более 140 оттенков — </a:t>
            </a:r>
            <a:r>
              <a:rPr b="0" i="0" lang="ru-RU" sz="17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выбирайте под свой проект </a:t>
            </a:r>
            <a:endParaRPr b="0" i="0" sz="1700" u="none" cap="none" strike="noStrike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0" name="Google Shape;70;p2"/>
          <p:cNvSpPr txBox="1"/>
          <p:nvPr/>
        </p:nvSpPr>
        <p:spPr>
          <a:xfrm>
            <a:off x="744068" y="4010391"/>
            <a:ext cx="4804241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7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6 000 000 кг эрклёза </a:t>
            </a:r>
            <a:br>
              <a:rPr b="0" i="0" lang="ru-RU" sz="17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-RU" sz="17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в наличии на складах </a:t>
            </a:r>
            <a:endParaRPr b="0" i="0" sz="1700" u="none" cap="none" strike="noStrike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descr="preencoded.png" id="71" name="Google Shape;7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601" y="3185596"/>
            <a:ext cx="292923" cy="2929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2" name="Google Shape;7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601" y="2331600"/>
            <a:ext cx="249527" cy="2495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3" name="Google Shape;73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2601" y="4057245"/>
            <a:ext cx="292923" cy="292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2"/>
          <p:cNvPicPr preferRelativeResize="0"/>
          <p:nvPr/>
        </p:nvPicPr>
        <p:blipFill rotWithShape="1">
          <a:blip r:embed="rId6">
            <a:alphaModFix/>
          </a:blip>
          <a:srcRect b="716" l="4871" r="45390" t="0"/>
          <a:stretch/>
        </p:blipFill>
        <p:spPr>
          <a:xfrm>
            <a:off x="5797965" y="810706"/>
            <a:ext cx="2967675" cy="3923564"/>
          </a:xfrm>
          <a:custGeom>
            <a:rect b="b" l="l" r="r" t="t"/>
            <a:pathLst>
              <a:path extrusionOk="0" h="3923564" w="2967675">
                <a:moveTo>
                  <a:pt x="494622" y="0"/>
                </a:moveTo>
                <a:lnTo>
                  <a:pt x="2473053" y="0"/>
                </a:lnTo>
                <a:cubicBezTo>
                  <a:pt x="2746225" y="0"/>
                  <a:pt x="2967675" y="221450"/>
                  <a:pt x="2967675" y="494622"/>
                </a:cubicBezTo>
                <a:lnTo>
                  <a:pt x="2967675" y="3428942"/>
                </a:lnTo>
                <a:cubicBezTo>
                  <a:pt x="2967675" y="3702114"/>
                  <a:pt x="2746225" y="3923564"/>
                  <a:pt x="2473053" y="3923564"/>
                </a:cubicBezTo>
                <a:lnTo>
                  <a:pt x="494622" y="3923564"/>
                </a:lnTo>
                <a:cubicBezTo>
                  <a:pt x="221450" y="3923564"/>
                  <a:pt x="0" y="3702114"/>
                  <a:pt x="0" y="3428942"/>
                </a:cubicBezTo>
                <a:lnTo>
                  <a:pt x="0" y="494622"/>
                </a:lnTo>
                <a:cubicBezTo>
                  <a:pt x="0" y="221450"/>
                  <a:pt x="221450" y="0"/>
                  <a:pt x="494622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"/>
          <p:cNvSpPr txBox="1"/>
          <p:nvPr>
            <p:ph type="title"/>
          </p:nvPr>
        </p:nvSpPr>
        <p:spPr>
          <a:xfrm>
            <a:off x="417922" y="761138"/>
            <a:ext cx="8026247" cy="842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-RU" sz="2220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Стеклянный камень — </a:t>
            </a:r>
            <a:r>
              <a:rPr lang="ru-RU" sz="2220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эффектное решение </a:t>
            </a:r>
            <a:br>
              <a:rPr lang="ru-RU" sz="2220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</a:br>
            <a:r>
              <a:rPr lang="ru-RU" sz="2220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для габионов </a:t>
            </a:r>
            <a:r>
              <a:rPr lang="ru-RU" sz="2220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и ландшафтного дизайна</a:t>
            </a:r>
            <a:endParaRPr sz="2220">
              <a:solidFill>
                <a:srgbClr val="2F2B4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descr="preencoded.png" id="80" name="Google Shape;8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9111" y="4303773"/>
            <a:ext cx="1226528" cy="42777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82" name="Google Shape;82;p3"/>
          <p:cNvSpPr/>
          <p:nvPr/>
        </p:nvSpPr>
        <p:spPr>
          <a:xfrm>
            <a:off x="6982466" y="319022"/>
            <a:ext cx="213402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наши плюсы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7800340" y="338700"/>
            <a:ext cx="75779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вау-эффект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" name="Google Shape;84;p3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5" name="Google Shape;85;p3"/>
          <p:cNvSpPr txBox="1"/>
          <p:nvPr>
            <p:ph idx="1" type="body"/>
          </p:nvPr>
        </p:nvSpPr>
        <p:spPr>
          <a:xfrm>
            <a:off x="554736" y="3324886"/>
            <a:ext cx="3695991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 Впечатляющий вид:</a:t>
            </a:r>
            <a:endParaRPr sz="15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5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эрклез сверкает на солнце </a:t>
            </a:r>
            <a:endParaRPr sz="15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5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и волшебно выглядит ночью</a:t>
            </a:r>
            <a:endParaRPr sz="15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6" name="Google Shape;86;p3"/>
          <p:cNvSpPr txBox="1"/>
          <p:nvPr/>
        </p:nvSpPr>
        <p:spPr>
          <a:xfrm>
            <a:off x="554736" y="1896942"/>
            <a:ext cx="3230187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Устойчивость к погоде: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мороз, дождь и солнце никак </a:t>
            </a:r>
            <a:endParaRPr b="0" i="0" sz="1500" u="none" cap="none" strike="noStrike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не влияют</a:t>
            </a:r>
            <a:endParaRPr b="0" i="0" sz="1500" u="none" cap="none" strike="noStrike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7" name="Google Shape;87;p3"/>
          <p:cNvSpPr txBox="1"/>
          <p:nvPr/>
        </p:nvSpPr>
        <p:spPr>
          <a:xfrm>
            <a:off x="4537709" y="1846819"/>
            <a:ext cx="4268831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Простота в уходе: 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не зарастает мхом, легко моется</a:t>
            </a:r>
            <a:endParaRPr b="0" i="0" sz="1500" u="none" cap="none" strike="noStrike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8" name="Google Shape;88;p3"/>
          <p:cNvSpPr txBox="1"/>
          <p:nvPr/>
        </p:nvSpPr>
        <p:spPr>
          <a:xfrm>
            <a:off x="4562948" y="3262330"/>
            <a:ext cx="4268831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 Долговечность: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сохраняет свой вид и свойства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более 100 лет</a:t>
            </a:r>
            <a:endParaRPr b="0" i="0" sz="1500" u="none" cap="none" strike="noStrike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89" name="Google Shape;89;p3"/>
          <p:cNvCxnSpPr/>
          <p:nvPr/>
        </p:nvCxnSpPr>
        <p:spPr>
          <a:xfrm>
            <a:off x="602343" y="3044504"/>
            <a:ext cx="3648384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" name="Google Shape;90;p3"/>
          <p:cNvCxnSpPr/>
          <p:nvPr/>
        </p:nvCxnSpPr>
        <p:spPr>
          <a:xfrm>
            <a:off x="4644572" y="3044504"/>
            <a:ext cx="3976914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reencoded.png" id="91" name="Google Shape;9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343" y="3363147"/>
            <a:ext cx="310242" cy="3102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2" name="Google Shape;9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19861" y="3374593"/>
            <a:ext cx="312819" cy="3128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3" name="Google Shape;93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04383" y="1957425"/>
            <a:ext cx="278751" cy="278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4" name="Google Shape;94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2343" y="1902643"/>
            <a:ext cx="310242" cy="310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100" name="Google Shape;100;p4"/>
          <p:cNvSpPr/>
          <p:nvPr/>
        </p:nvSpPr>
        <p:spPr>
          <a:xfrm>
            <a:off x="7225110" y="321318"/>
            <a:ext cx="70859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вау-эффект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4"/>
          <p:cNvSpPr/>
          <p:nvPr/>
        </p:nvSpPr>
        <p:spPr>
          <a:xfrm>
            <a:off x="7990857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эрклез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4"/>
          <p:cNvSpPr txBox="1"/>
          <p:nvPr>
            <p:ph idx="1" type="body"/>
          </p:nvPr>
        </p:nvSpPr>
        <p:spPr>
          <a:xfrm>
            <a:off x="324549" y="1838250"/>
            <a:ext cx="4935864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Впечатление с первого взгляда:</a:t>
            </a:r>
            <a:br>
              <a:rPr lang="ru-RU" sz="15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ru-RU" sz="15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ваш дом и участок сразу запоминаются</a:t>
            </a:r>
            <a:endParaRPr sz="15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3" name="Google Shape;103;p4"/>
          <p:cNvSpPr txBox="1"/>
          <p:nvPr>
            <p:ph idx="1" type="body"/>
          </p:nvPr>
        </p:nvSpPr>
        <p:spPr>
          <a:xfrm>
            <a:off x="324550" y="2689781"/>
            <a:ext cx="53181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Эстетика и стиль: </a:t>
            </a:r>
            <a:br>
              <a:rPr lang="ru-RU" sz="15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ru-RU" sz="15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объекты с эрклезом воспринимаются </a:t>
            </a:r>
            <a:endParaRPr sz="15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5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как дизайнерское решение премиум-класса</a:t>
            </a:r>
            <a:endParaRPr sz="15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4" name="Google Shape;104;p4"/>
          <p:cNvSpPr txBox="1"/>
          <p:nvPr>
            <p:ph type="title"/>
          </p:nvPr>
        </p:nvSpPr>
        <p:spPr>
          <a:xfrm>
            <a:off x="324549" y="761138"/>
            <a:ext cx="5448363" cy="9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220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Создайте вау-эффект, </a:t>
            </a:r>
            <a:r>
              <a:rPr lang="ru-RU" sz="2220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которым будете гордиться каждый день</a:t>
            </a:r>
            <a:endParaRPr sz="2220">
              <a:solidFill>
                <a:srgbClr val="2F2B4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05" name="Google Shape;105;p4"/>
          <p:cNvSpPr txBox="1"/>
          <p:nvPr>
            <p:ph idx="1" type="body"/>
          </p:nvPr>
        </p:nvSpPr>
        <p:spPr>
          <a:xfrm>
            <a:off x="324549" y="3864712"/>
            <a:ext cx="473614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Восторг и внимание: </a:t>
            </a:r>
            <a:br>
              <a:rPr lang="ru-RU" sz="15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ru-RU" sz="15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соседи будут завидовать, а гости —</a:t>
            </a:r>
            <a:endParaRPr sz="15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5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фотографироваться на фоне</a:t>
            </a:r>
            <a:endParaRPr/>
          </a:p>
        </p:txBody>
      </p:sp>
      <p:pic>
        <p:nvPicPr>
          <p:cNvPr id="106" name="Google Shape;106;p4"/>
          <p:cNvPicPr preferRelativeResize="0"/>
          <p:nvPr/>
        </p:nvPicPr>
        <p:blipFill rotWithShape="1">
          <a:blip r:embed="rId3">
            <a:alphaModFix/>
          </a:blip>
          <a:srcRect b="1139" l="1378" r="3078" t="3170"/>
          <a:stretch/>
        </p:blipFill>
        <p:spPr>
          <a:xfrm>
            <a:off x="5840174" y="839404"/>
            <a:ext cx="2934543" cy="3918751"/>
          </a:xfrm>
          <a:custGeom>
            <a:rect b="b" l="l" r="r" t="t"/>
            <a:pathLst>
              <a:path extrusionOk="0" h="3918751" w="2934543">
                <a:moveTo>
                  <a:pt x="428150" y="0"/>
                </a:moveTo>
                <a:lnTo>
                  <a:pt x="2506393" y="0"/>
                </a:lnTo>
                <a:cubicBezTo>
                  <a:pt x="2742854" y="0"/>
                  <a:pt x="2934543" y="191689"/>
                  <a:pt x="2934543" y="428150"/>
                </a:cubicBezTo>
                <a:lnTo>
                  <a:pt x="2934543" y="3490601"/>
                </a:lnTo>
                <a:cubicBezTo>
                  <a:pt x="2934543" y="3727062"/>
                  <a:pt x="2742854" y="3918751"/>
                  <a:pt x="2506393" y="3918751"/>
                </a:cubicBezTo>
                <a:lnTo>
                  <a:pt x="428150" y="3918751"/>
                </a:lnTo>
                <a:cubicBezTo>
                  <a:pt x="191689" y="3918751"/>
                  <a:pt x="0" y="3727062"/>
                  <a:pt x="0" y="3490601"/>
                </a:cubicBezTo>
                <a:lnTo>
                  <a:pt x="0" y="428150"/>
                </a:lnTo>
                <a:cubicBezTo>
                  <a:pt x="0" y="191689"/>
                  <a:pt x="191689" y="0"/>
                  <a:pt x="428150" y="0"/>
                </a:cubicBezTo>
                <a:close/>
              </a:path>
            </a:pathLst>
          </a:custGeom>
          <a:noFill/>
          <a:ln>
            <a:noFill/>
          </a:ln>
        </p:spPr>
      </p:pic>
      <p:cxnSp>
        <p:nvCxnSpPr>
          <p:cNvPr id="107" name="Google Shape;107;p4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113" name="Google Shape;113;p5"/>
          <p:cNvSpPr/>
          <p:nvPr/>
        </p:nvSpPr>
        <p:spPr>
          <a:xfrm>
            <a:off x="6679809" y="318042"/>
            <a:ext cx="471337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эрклез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" name="Google Shape;114;p5"/>
          <p:cNvSpPr/>
          <p:nvPr/>
        </p:nvSpPr>
        <p:spPr>
          <a:xfrm>
            <a:off x="7193788" y="338700"/>
            <a:ext cx="141311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индивидуальный расчет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"/>
          <p:cNvSpPr txBox="1"/>
          <p:nvPr>
            <p:ph type="title"/>
          </p:nvPr>
        </p:nvSpPr>
        <p:spPr>
          <a:xfrm>
            <a:off x="324549" y="746402"/>
            <a:ext cx="5578200" cy="9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220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Эрклез — </a:t>
            </a:r>
            <a:r>
              <a:rPr lang="ru-RU" sz="2220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практичный материал </a:t>
            </a:r>
            <a:br>
              <a:rPr lang="ru-RU" sz="2220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</a:br>
            <a:r>
              <a:rPr lang="ru-RU" sz="2220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с вау-эффектом </a:t>
            </a:r>
            <a:endParaRPr sz="2220">
              <a:solidFill>
                <a:srgbClr val="2F2B4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16" name="Google Shape;116;p5"/>
          <p:cNvSpPr txBox="1"/>
          <p:nvPr/>
        </p:nvSpPr>
        <p:spPr>
          <a:xfrm>
            <a:off x="387760" y="1723538"/>
            <a:ext cx="458048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35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  Сочетается с металлом, деревом, бетоном:</a:t>
            </a:r>
            <a:br>
              <a:rPr b="0" i="0" lang="ru-RU" sz="135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35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вписывается в современные архитектурные решения </a:t>
            </a:r>
            <a:endParaRPr b="0" i="0" sz="1350" u="none" cap="none" strike="noStrike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0" i="0" lang="ru-RU" sz="135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— от минимализма до эко-стиля</a:t>
            </a:r>
            <a:endParaRPr b="0" i="0" sz="1350" u="none" cap="none" strike="noStrike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7" name="Google Shape;117;p5"/>
          <p:cNvSpPr txBox="1"/>
          <p:nvPr/>
        </p:nvSpPr>
        <p:spPr>
          <a:xfrm>
            <a:off x="387760" y="2809945"/>
            <a:ext cx="517484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35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 Универсален в использовании: </a:t>
            </a:r>
            <a:br>
              <a:rPr b="0" i="0" lang="ru-RU" sz="135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35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заборы, перегородки, элементы МАФ, лавочки, стойки,</a:t>
            </a:r>
            <a:endParaRPr b="0" i="0" sz="1350" u="none" cap="none" strike="noStrike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0" i="0" lang="ru-RU" sz="135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ограждения, акценты в зонах отдыха</a:t>
            </a:r>
            <a:endParaRPr/>
          </a:p>
        </p:txBody>
      </p:sp>
      <p:sp>
        <p:nvSpPr>
          <p:cNvPr id="118" name="Google Shape;118;p5"/>
          <p:cNvSpPr txBox="1"/>
          <p:nvPr/>
        </p:nvSpPr>
        <p:spPr>
          <a:xfrm>
            <a:off x="387759" y="3995233"/>
            <a:ext cx="5514989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35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 Вызывает восторг: </a:t>
            </a:r>
            <a:br>
              <a:rPr b="0" i="0" lang="ru-RU" sz="135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35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игра света, прозрачность, фактура притягивают взгляд</a:t>
            </a:r>
            <a:endParaRPr/>
          </a:p>
        </p:txBody>
      </p:sp>
      <p:cxnSp>
        <p:nvCxnSpPr>
          <p:cNvPr id="119" name="Google Shape;119;p5"/>
          <p:cNvCxnSpPr/>
          <p:nvPr/>
        </p:nvCxnSpPr>
        <p:spPr>
          <a:xfrm>
            <a:off x="483561" y="2798780"/>
            <a:ext cx="46751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0" name="Google Shape;120;p5"/>
          <p:cNvCxnSpPr/>
          <p:nvPr/>
        </p:nvCxnSpPr>
        <p:spPr>
          <a:xfrm>
            <a:off x="483561" y="3932276"/>
            <a:ext cx="46751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reencoded.png" id="121" name="Google Shape;12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561" y="4091880"/>
            <a:ext cx="262890" cy="2628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2" name="Google Shape;12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3561" y="2946556"/>
            <a:ext cx="231204" cy="2312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3" name="Google Shape;123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3561" y="1843178"/>
            <a:ext cx="252097" cy="252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5"/>
          <p:cNvPicPr preferRelativeResize="0"/>
          <p:nvPr/>
        </p:nvPicPr>
        <p:blipFill rotWithShape="1">
          <a:blip r:embed="rId6">
            <a:alphaModFix/>
          </a:blip>
          <a:srcRect b="0" l="25110" r="34070" t="430"/>
          <a:stretch/>
        </p:blipFill>
        <p:spPr>
          <a:xfrm>
            <a:off x="5902748" y="839404"/>
            <a:ext cx="2853492" cy="3918751"/>
          </a:xfrm>
          <a:custGeom>
            <a:rect b="b" l="l" r="r" t="t"/>
            <a:pathLst>
              <a:path extrusionOk="0" h="3918751" w="2853492">
                <a:moveTo>
                  <a:pt x="475592" y="0"/>
                </a:moveTo>
                <a:lnTo>
                  <a:pt x="2377900" y="0"/>
                </a:lnTo>
                <a:cubicBezTo>
                  <a:pt x="2640562" y="0"/>
                  <a:pt x="2853492" y="212930"/>
                  <a:pt x="2853492" y="475592"/>
                </a:cubicBezTo>
                <a:lnTo>
                  <a:pt x="2853492" y="3443159"/>
                </a:lnTo>
                <a:cubicBezTo>
                  <a:pt x="2853492" y="3705821"/>
                  <a:pt x="2640562" y="3918751"/>
                  <a:pt x="2377900" y="3918751"/>
                </a:cubicBezTo>
                <a:lnTo>
                  <a:pt x="475592" y="3918751"/>
                </a:lnTo>
                <a:cubicBezTo>
                  <a:pt x="212930" y="3918751"/>
                  <a:pt x="0" y="3705821"/>
                  <a:pt x="0" y="3443159"/>
                </a:cubicBezTo>
                <a:lnTo>
                  <a:pt x="0" y="475592"/>
                </a:lnTo>
                <a:cubicBezTo>
                  <a:pt x="0" y="212930"/>
                  <a:pt x="212930" y="0"/>
                  <a:pt x="475592" y="0"/>
                </a:cubicBezTo>
                <a:close/>
              </a:path>
            </a:pathLst>
          </a:custGeom>
          <a:noFill/>
          <a:ln>
            <a:noFill/>
          </a:ln>
        </p:spPr>
      </p:pic>
      <p:cxnSp>
        <p:nvCxnSpPr>
          <p:cNvPr id="125" name="Google Shape;125;p5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"/>
          <p:cNvSpPr txBox="1"/>
          <p:nvPr>
            <p:ph idx="1" type="body"/>
          </p:nvPr>
        </p:nvSpPr>
        <p:spPr>
          <a:xfrm>
            <a:off x="371100" y="1351922"/>
            <a:ext cx="2592096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Эрклез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-RU" sz="16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{Название товара}</a:t>
            </a:r>
            <a:r>
              <a:rPr b="1" lang="ru-RU" sz="16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60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" name="Google Shape;131;p6"/>
          <p:cNvSpPr txBox="1"/>
          <p:nvPr>
            <p:ph idx="1" type="body"/>
          </p:nvPr>
        </p:nvSpPr>
        <p:spPr>
          <a:xfrm>
            <a:off x="371100" y="2351765"/>
            <a:ext cx="22959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Выбранная вами </a:t>
            </a:r>
            <a:r>
              <a:rPr b="1" lang="ru-RU" sz="16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фракция</a:t>
            </a:r>
            <a:endParaRPr b="1" sz="160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" name="Google Shape;132;p6"/>
          <p:cNvSpPr txBox="1"/>
          <p:nvPr>
            <p:ph idx="1" type="body"/>
          </p:nvPr>
        </p:nvSpPr>
        <p:spPr>
          <a:xfrm>
            <a:off x="371100" y="3244715"/>
            <a:ext cx="2760720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b="1" lang="ru-RU" sz="16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Объем и вес </a:t>
            </a:r>
            <a:r>
              <a:rPr lang="ru-RU" sz="16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по вашим параметрам (д*ш*в)</a:t>
            </a:r>
            <a:endParaRPr sz="160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6"/>
          <p:cNvSpPr txBox="1"/>
          <p:nvPr>
            <p:ph idx="1" type="body"/>
          </p:nvPr>
        </p:nvSpPr>
        <p:spPr>
          <a:xfrm>
            <a:off x="3135852" y="3356286"/>
            <a:ext cx="391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{Объем и вес}</a:t>
            </a:r>
            <a:endParaRPr sz="16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4" name="Google Shape;134;p6"/>
          <p:cNvSpPr txBox="1"/>
          <p:nvPr>
            <p:ph idx="1" type="body"/>
          </p:nvPr>
        </p:nvSpPr>
        <p:spPr>
          <a:xfrm>
            <a:off x="371100" y="4088365"/>
            <a:ext cx="14250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Цена </a:t>
            </a:r>
            <a:b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за кг</a:t>
            </a:r>
            <a:endParaRPr sz="1350">
              <a:solidFill>
                <a:srgbClr val="2F2B4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5" name="Google Shape;135;p6"/>
          <p:cNvSpPr txBox="1"/>
          <p:nvPr>
            <p:ph idx="1" type="body"/>
          </p:nvPr>
        </p:nvSpPr>
        <p:spPr>
          <a:xfrm>
            <a:off x="1016950" y="4311125"/>
            <a:ext cx="77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{Цена}</a:t>
            </a:r>
            <a:endParaRPr sz="135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p6"/>
          <p:cNvSpPr txBox="1"/>
          <p:nvPr>
            <p:ph idx="1" type="body"/>
          </p:nvPr>
        </p:nvSpPr>
        <p:spPr>
          <a:xfrm>
            <a:off x="1893400" y="4101125"/>
            <a:ext cx="12681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Стоимость, </a:t>
            </a:r>
            <a:b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без НДС</a:t>
            </a:r>
            <a:endParaRPr sz="1350">
              <a:solidFill>
                <a:srgbClr val="2F2B4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7" name="Google Shape;137;p6"/>
          <p:cNvSpPr txBox="1"/>
          <p:nvPr>
            <p:ph idx="1" type="body"/>
          </p:nvPr>
        </p:nvSpPr>
        <p:spPr>
          <a:xfrm>
            <a:off x="3049475" y="4323875"/>
            <a:ext cx="131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{Стоимость}</a:t>
            </a:r>
            <a:endParaRPr sz="135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" name="Google Shape;138;p6"/>
          <p:cNvSpPr txBox="1"/>
          <p:nvPr>
            <p:ph idx="1" type="body"/>
          </p:nvPr>
        </p:nvSpPr>
        <p:spPr>
          <a:xfrm>
            <a:off x="4880990" y="2444111"/>
            <a:ext cx="29256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4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*Ответственность за выбор размера фракции несет клиент</a:t>
            </a:r>
            <a:endParaRPr sz="14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139" name="Google Shape;139;p6"/>
          <p:cNvCxnSpPr/>
          <p:nvPr/>
        </p:nvCxnSpPr>
        <p:spPr>
          <a:xfrm>
            <a:off x="462650" y="1128565"/>
            <a:ext cx="8256000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" name="Google Shape;140;p6"/>
          <p:cNvCxnSpPr/>
          <p:nvPr/>
        </p:nvCxnSpPr>
        <p:spPr>
          <a:xfrm>
            <a:off x="462650" y="3207165"/>
            <a:ext cx="8256000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" name="Google Shape;141;p6"/>
          <p:cNvCxnSpPr/>
          <p:nvPr/>
        </p:nvCxnSpPr>
        <p:spPr>
          <a:xfrm>
            <a:off x="462650" y="3996365"/>
            <a:ext cx="8256000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" name="Google Shape;142;p6"/>
          <p:cNvCxnSpPr/>
          <p:nvPr/>
        </p:nvCxnSpPr>
        <p:spPr>
          <a:xfrm>
            <a:off x="462650" y="2295465"/>
            <a:ext cx="8256000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" name="Google Shape;143;p6"/>
          <p:cNvSpPr txBox="1"/>
          <p:nvPr>
            <p:ph idx="1" type="body"/>
          </p:nvPr>
        </p:nvSpPr>
        <p:spPr>
          <a:xfrm>
            <a:off x="6991675" y="4101125"/>
            <a:ext cx="121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Упаковка</a:t>
            </a:r>
            <a:endParaRPr sz="1350">
              <a:solidFill>
                <a:srgbClr val="2F2B4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44" name="Google Shape;144;p6"/>
          <p:cNvSpPr txBox="1"/>
          <p:nvPr>
            <p:ph idx="1" type="body"/>
          </p:nvPr>
        </p:nvSpPr>
        <p:spPr>
          <a:xfrm>
            <a:off x="7276500" y="4323925"/>
            <a:ext cx="13896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{Упаковка}</a:t>
            </a:r>
            <a:r>
              <a:rPr lang="ru-RU" sz="135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</a:t>
            </a:r>
            <a:endParaRPr sz="135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5" name="Google Shape;145;p6"/>
          <p:cNvGrpSpPr/>
          <p:nvPr/>
        </p:nvGrpSpPr>
        <p:grpSpPr>
          <a:xfrm>
            <a:off x="7089289" y="4430375"/>
            <a:ext cx="187211" cy="187211"/>
            <a:chOff x="1487200" y="4896524"/>
            <a:chExt cx="483125" cy="483125"/>
          </a:xfrm>
        </p:grpSpPr>
        <p:sp>
          <p:nvSpPr>
            <p:cNvPr id="146" name="Google Shape;146;p6"/>
            <p:cNvSpPr/>
            <p:nvPr/>
          </p:nvSpPr>
          <p:spPr>
            <a:xfrm>
              <a:off x="1487200" y="4896524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2F2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F2B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1603600" y="5046724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2F2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F2B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8" name="Google Shape;148;p6"/>
          <p:cNvCxnSpPr/>
          <p:nvPr/>
        </p:nvCxnSpPr>
        <p:spPr>
          <a:xfrm>
            <a:off x="3028422" y="1128565"/>
            <a:ext cx="0" cy="286780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9" name="Google Shape;149;p6"/>
          <p:cNvSpPr txBox="1"/>
          <p:nvPr/>
        </p:nvSpPr>
        <p:spPr>
          <a:xfrm>
            <a:off x="371100" y="367473"/>
            <a:ext cx="67182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Roboto"/>
              <a:buNone/>
            </a:pPr>
            <a:r>
              <a:rPr b="0" i="0" lang="ru-RU" sz="2220" u="none" cap="none" strike="noStrike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Индивидуальный расчет </a:t>
            </a:r>
            <a:r>
              <a:rPr b="0" i="0" lang="ru-RU" sz="2220" u="none" cap="none" strike="noStrike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под ваш проект</a:t>
            </a:r>
            <a:endParaRPr/>
          </a:p>
        </p:txBody>
      </p:sp>
      <p:sp>
        <p:nvSpPr>
          <p:cNvPr id="150" name="Google Shape;150;p6"/>
          <p:cNvSpPr txBox="1"/>
          <p:nvPr>
            <p:ph idx="1" type="body"/>
          </p:nvPr>
        </p:nvSpPr>
        <p:spPr>
          <a:xfrm>
            <a:off x="4801200" y="4101125"/>
            <a:ext cx="14250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Доставка</a:t>
            </a:r>
            <a:endParaRPr sz="1350">
              <a:solidFill>
                <a:srgbClr val="2F2B4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51" name="Google Shape;151;p6"/>
          <p:cNvSpPr txBox="1"/>
          <p:nvPr>
            <p:ph idx="1" type="body"/>
          </p:nvPr>
        </p:nvSpPr>
        <p:spPr>
          <a:xfrm>
            <a:off x="5063025" y="4323875"/>
            <a:ext cx="12189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{Доставка}</a:t>
            </a:r>
            <a:r>
              <a:rPr lang="ru-RU" sz="135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</a:t>
            </a:r>
            <a:endParaRPr sz="135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2" name="Google Shape;152;p6"/>
          <p:cNvGrpSpPr/>
          <p:nvPr/>
        </p:nvGrpSpPr>
        <p:grpSpPr>
          <a:xfrm>
            <a:off x="4881001" y="4430375"/>
            <a:ext cx="187211" cy="187211"/>
            <a:chOff x="1487200" y="4993750"/>
            <a:chExt cx="483125" cy="483125"/>
          </a:xfrm>
        </p:grpSpPr>
        <p:sp>
          <p:nvSpPr>
            <p:cNvPr id="153" name="Google Shape;153;p6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2F2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F2B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2F2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F2B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" name="Google Shape;155;p6"/>
          <p:cNvSpPr txBox="1"/>
          <p:nvPr>
            <p:ph idx="1" type="body"/>
          </p:nvPr>
        </p:nvSpPr>
        <p:spPr>
          <a:xfrm>
            <a:off x="3169312" y="1201375"/>
            <a:ext cx="11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{image0}</a:t>
            </a:r>
            <a:endParaRPr sz="16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56" name="Google Shape;156;p6"/>
          <p:cNvSpPr txBox="1"/>
          <p:nvPr>
            <p:ph idx="1" type="body"/>
          </p:nvPr>
        </p:nvSpPr>
        <p:spPr>
          <a:xfrm>
            <a:off x="4522012" y="1201375"/>
            <a:ext cx="11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{image1}</a:t>
            </a:r>
            <a:endParaRPr sz="16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57" name="Google Shape;157;p6"/>
          <p:cNvSpPr txBox="1"/>
          <p:nvPr>
            <p:ph idx="1" type="body"/>
          </p:nvPr>
        </p:nvSpPr>
        <p:spPr>
          <a:xfrm>
            <a:off x="5910687" y="1201375"/>
            <a:ext cx="11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{image2}</a:t>
            </a:r>
            <a:endParaRPr sz="16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58" name="Google Shape;158;p6"/>
          <p:cNvSpPr txBox="1"/>
          <p:nvPr>
            <p:ph idx="1" type="body"/>
          </p:nvPr>
        </p:nvSpPr>
        <p:spPr>
          <a:xfrm>
            <a:off x="7227412" y="1201375"/>
            <a:ext cx="11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{image3}</a:t>
            </a:r>
            <a:endParaRPr sz="16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59" name="Google Shape;159;p6"/>
          <p:cNvSpPr txBox="1"/>
          <p:nvPr>
            <p:ph idx="1" type="body"/>
          </p:nvPr>
        </p:nvSpPr>
        <p:spPr>
          <a:xfrm>
            <a:off x="3200700" y="2526125"/>
            <a:ext cx="168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{fract}</a:t>
            </a:r>
            <a:endParaRPr sz="16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4" name="Google Shape;16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601" y="1024028"/>
            <a:ext cx="4545994" cy="36939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5" name="Google Shape;16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5692" y="2616820"/>
            <a:ext cx="4250674" cy="261431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9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167" name="Google Shape;167;p9"/>
          <p:cNvSpPr/>
          <p:nvPr/>
        </p:nvSpPr>
        <p:spPr>
          <a:xfrm>
            <a:off x="6903522" y="321318"/>
            <a:ext cx="69270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габионы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8" name="Google Shape;168;p9"/>
          <p:cNvSpPr/>
          <p:nvPr/>
        </p:nvSpPr>
        <p:spPr>
          <a:xfrm>
            <a:off x="7554952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примеры работ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9"/>
          <p:cNvSpPr/>
          <p:nvPr/>
        </p:nvSpPr>
        <p:spPr>
          <a:xfrm>
            <a:off x="4572000" y="2293620"/>
            <a:ext cx="1135380" cy="113538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1738" y="2442586"/>
            <a:ext cx="837447" cy="83744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9"/>
          <p:cNvSpPr txBox="1"/>
          <p:nvPr/>
        </p:nvSpPr>
        <p:spPr>
          <a:xfrm>
            <a:off x="5225143" y="957020"/>
            <a:ext cx="354049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Габионы из стекла смотрятся эффектно</a:t>
            </a:r>
            <a:br>
              <a:rPr b="0" i="0" lang="ru-RU" sz="2400" u="none" cap="none" strike="noStrike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</a:br>
            <a:r>
              <a:rPr b="0" i="0" lang="ru-RU" sz="24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в любых форматах</a:t>
            </a:r>
            <a:endParaRPr b="0" i="0" sz="2400" u="none" cap="none" strike="noStrike">
              <a:solidFill>
                <a:srgbClr val="2F2B4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cxnSp>
        <p:nvCxnSpPr>
          <p:cNvPr id="172" name="Google Shape;172;p9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0"/>
          <p:cNvPicPr preferRelativeResize="0"/>
          <p:nvPr/>
        </p:nvPicPr>
        <p:blipFill rotWithShape="1">
          <a:blip r:embed="rId3">
            <a:alphaModFix/>
          </a:blip>
          <a:srcRect b="31483" l="1089" r="1685" t="15719"/>
          <a:stretch/>
        </p:blipFill>
        <p:spPr>
          <a:xfrm>
            <a:off x="3934939" y="761139"/>
            <a:ext cx="4830700" cy="3928379"/>
          </a:xfrm>
          <a:custGeom>
            <a:rect b="b" l="l" r="r" t="t"/>
            <a:pathLst>
              <a:path extrusionOk="0" h="3928379" w="4830700">
                <a:moveTo>
                  <a:pt x="408001" y="0"/>
                </a:moveTo>
                <a:lnTo>
                  <a:pt x="4422699" y="0"/>
                </a:lnTo>
                <a:cubicBezTo>
                  <a:pt x="4648032" y="0"/>
                  <a:pt x="4830700" y="182668"/>
                  <a:pt x="4830700" y="408001"/>
                </a:cubicBezTo>
                <a:lnTo>
                  <a:pt x="4830700" y="3520378"/>
                </a:lnTo>
                <a:cubicBezTo>
                  <a:pt x="4830700" y="3745711"/>
                  <a:pt x="4648032" y="3928379"/>
                  <a:pt x="4422699" y="3928379"/>
                </a:cubicBezTo>
                <a:lnTo>
                  <a:pt x="408001" y="3928379"/>
                </a:lnTo>
                <a:cubicBezTo>
                  <a:pt x="182668" y="3928379"/>
                  <a:pt x="0" y="3745711"/>
                  <a:pt x="0" y="3520378"/>
                </a:cubicBezTo>
                <a:lnTo>
                  <a:pt x="0" y="408001"/>
                </a:lnTo>
                <a:cubicBezTo>
                  <a:pt x="0" y="182668"/>
                  <a:pt x="182668" y="0"/>
                  <a:pt x="40800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78" name="Google Shape;178;p10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179" name="Google Shape;179;p10"/>
          <p:cNvSpPr/>
          <p:nvPr/>
        </p:nvSpPr>
        <p:spPr>
          <a:xfrm>
            <a:off x="6532029" y="317117"/>
            <a:ext cx="213402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примеры работ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" name="Google Shape;180;p10"/>
          <p:cNvSpPr/>
          <p:nvPr/>
        </p:nvSpPr>
        <p:spPr>
          <a:xfrm>
            <a:off x="7554952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примеры работ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81" name="Google Shape;18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600" y="761138"/>
            <a:ext cx="3133977" cy="392837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0"/>
          <p:cNvSpPr/>
          <p:nvPr/>
        </p:nvSpPr>
        <p:spPr>
          <a:xfrm>
            <a:off x="3178068" y="2157637"/>
            <a:ext cx="1135380" cy="113538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27806" y="2306603"/>
            <a:ext cx="837447" cy="8374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10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1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190" name="Google Shape;190;p11"/>
          <p:cNvSpPr/>
          <p:nvPr/>
        </p:nvSpPr>
        <p:spPr>
          <a:xfrm>
            <a:off x="6922214" y="317117"/>
            <a:ext cx="213402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примеры работ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1" name="Google Shape;191;p11"/>
          <p:cNvSpPr/>
          <p:nvPr/>
        </p:nvSpPr>
        <p:spPr>
          <a:xfrm>
            <a:off x="7945137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выгода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92" name="Google Shape;19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0412" y="781289"/>
            <a:ext cx="4665228" cy="3908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1"/>
          <p:cNvPicPr preferRelativeResize="0"/>
          <p:nvPr/>
        </p:nvPicPr>
        <p:blipFill rotWithShape="1">
          <a:blip r:embed="rId4">
            <a:alphaModFix/>
          </a:blip>
          <a:srcRect b="0" l="166" r="39679" t="0"/>
          <a:stretch/>
        </p:blipFill>
        <p:spPr>
          <a:xfrm>
            <a:off x="539095" y="777199"/>
            <a:ext cx="3245827" cy="3908228"/>
          </a:xfrm>
          <a:custGeom>
            <a:rect b="b" l="l" r="r" t="t"/>
            <a:pathLst>
              <a:path extrusionOk="0" h="3908228" w="3245827">
                <a:moveTo>
                  <a:pt x="415622" y="0"/>
                </a:moveTo>
                <a:lnTo>
                  <a:pt x="2830205" y="0"/>
                </a:lnTo>
                <a:lnTo>
                  <a:pt x="2915420" y="26452"/>
                </a:lnTo>
                <a:cubicBezTo>
                  <a:pt x="3109586" y="108578"/>
                  <a:pt x="3245827" y="300839"/>
                  <a:pt x="3245827" y="524921"/>
                </a:cubicBezTo>
                <a:lnTo>
                  <a:pt x="3245827" y="3371336"/>
                </a:lnTo>
                <a:cubicBezTo>
                  <a:pt x="3245827" y="3632765"/>
                  <a:pt x="3060388" y="3850883"/>
                  <a:pt x="2813872" y="3901327"/>
                </a:cubicBezTo>
                <a:lnTo>
                  <a:pt x="2745417" y="3908228"/>
                </a:lnTo>
                <a:lnTo>
                  <a:pt x="500410" y="3908228"/>
                </a:lnTo>
                <a:lnTo>
                  <a:pt x="431955" y="3901327"/>
                </a:lnTo>
                <a:cubicBezTo>
                  <a:pt x="185439" y="3850883"/>
                  <a:pt x="0" y="3632765"/>
                  <a:pt x="0" y="3371336"/>
                </a:cubicBezTo>
                <a:lnTo>
                  <a:pt x="0" y="524921"/>
                </a:lnTo>
                <a:cubicBezTo>
                  <a:pt x="0" y="300839"/>
                  <a:pt x="136241" y="108578"/>
                  <a:pt x="330408" y="26452"/>
                </a:cubicBezTo>
                <a:close/>
              </a:path>
            </a:pathLst>
          </a:custGeom>
          <a:noFill/>
          <a:ln>
            <a:noFill/>
          </a:ln>
        </p:spPr>
      </p:pic>
      <p:cxnSp>
        <p:nvCxnSpPr>
          <p:cNvPr id="194" name="Google Shape;194;p11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95" name="Google Shape;195;p11"/>
          <p:cNvSpPr/>
          <p:nvPr/>
        </p:nvSpPr>
        <p:spPr>
          <a:xfrm>
            <a:off x="3391222" y="2157637"/>
            <a:ext cx="1135380" cy="113538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40960" y="2306603"/>
            <a:ext cx="837447" cy="837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Alina</dc:creator>
</cp:coreProperties>
</file>